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9"/>
  </p:notesMasterIdLst>
  <p:sldIdLst>
    <p:sldId id="256" r:id="rId2"/>
    <p:sldId id="269" r:id="rId3"/>
    <p:sldId id="265" r:id="rId4"/>
    <p:sldId id="263" r:id="rId5"/>
    <p:sldId id="268" r:id="rId6"/>
    <p:sldId id="266" r:id="rId7"/>
    <p:sldId id="267" r:id="rId8"/>
    <p:sldId id="270" r:id="rId9"/>
    <p:sldId id="271" r:id="rId10"/>
    <p:sldId id="272" r:id="rId11"/>
    <p:sldId id="273" r:id="rId12"/>
    <p:sldId id="274" r:id="rId13"/>
    <p:sldId id="277" r:id="rId14"/>
    <p:sldId id="278" r:id="rId15"/>
    <p:sldId id="279" r:id="rId16"/>
    <p:sldId id="280" r:id="rId17"/>
    <p:sldId id="281" r:id="rId18"/>
    <p:sldId id="282" r:id="rId19"/>
    <p:sldId id="296" r:id="rId20"/>
    <p:sldId id="283" r:id="rId21"/>
    <p:sldId id="284" r:id="rId22"/>
    <p:sldId id="285" r:id="rId23"/>
    <p:sldId id="286" r:id="rId24"/>
    <p:sldId id="287" r:id="rId25"/>
    <p:sldId id="288" r:id="rId26"/>
    <p:sldId id="289" r:id="rId27"/>
    <p:sldId id="290" r:id="rId28"/>
    <p:sldId id="292" r:id="rId29"/>
    <p:sldId id="293" r:id="rId30"/>
    <p:sldId id="294" r:id="rId31"/>
    <p:sldId id="295" r:id="rId32"/>
    <p:sldId id="291" r:id="rId33"/>
    <p:sldId id="301" r:id="rId34"/>
    <p:sldId id="303" r:id="rId35"/>
    <p:sldId id="298" r:id="rId36"/>
    <p:sldId id="299" r:id="rId37"/>
    <p:sldId id="300" r:id="rId38"/>
    <p:sldId id="304" r:id="rId39"/>
    <p:sldId id="297" r:id="rId40"/>
    <p:sldId id="305" r:id="rId41"/>
    <p:sldId id="306" r:id="rId42"/>
    <p:sldId id="308" r:id="rId43"/>
    <p:sldId id="309" r:id="rId44"/>
    <p:sldId id="310" r:id="rId45"/>
    <p:sldId id="311" r:id="rId46"/>
    <p:sldId id="312" r:id="rId47"/>
    <p:sldId id="307" r:id="rId48"/>
    <p:sldId id="313" r:id="rId49"/>
    <p:sldId id="314" r:id="rId50"/>
    <p:sldId id="315" r:id="rId51"/>
    <p:sldId id="259" r:id="rId52"/>
    <p:sldId id="316" r:id="rId53"/>
    <p:sldId id="318" r:id="rId54"/>
    <p:sldId id="319" r:id="rId55"/>
    <p:sldId id="317" r:id="rId56"/>
    <p:sldId id="320" r:id="rId57"/>
    <p:sldId id="321" r:id="rId58"/>
    <p:sldId id="322" r:id="rId59"/>
    <p:sldId id="323" r:id="rId60"/>
    <p:sldId id="324" r:id="rId61"/>
    <p:sldId id="325" r:id="rId62"/>
    <p:sldId id="260" r:id="rId63"/>
    <p:sldId id="326" r:id="rId64"/>
    <p:sldId id="327" r:id="rId65"/>
    <p:sldId id="328" r:id="rId66"/>
    <p:sldId id="330" r:id="rId67"/>
    <p:sldId id="331"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3" d="100"/>
          <a:sy n="83" d="100"/>
        </p:scale>
        <p:origin x="-96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9D9D23-0E66-FC41-98B2-B7ECB798CB29}" type="datetimeFigureOut">
              <a:rPr lang="en-US" smtClean="0"/>
              <a:t>11/23/11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1E705B-9CA4-194B-9FDE-5740BDCA8756}" type="slidenum">
              <a:rPr lang="en-US" smtClean="0"/>
              <a:t>‹#›</a:t>
            </a:fld>
            <a:endParaRPr lang="en-US"/>
          </a:p>
        </p:txBody>
      </p:sp>
    </p:spTree>
    <p:extLst>
      <p:ext uri="{BB962C8B-B14F-4D97-AF65-F5344CB8AC3E}">
        <p14:creationId xmlns:p14="http://schemas.microsoft.com/office/powerpoint/2010/main" val="14836995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2029862-40C3-2B4A-8B74-B2A993597B3A}" type="slidenum">
              <a:rPr lang="en-US" sz="1200">
                <a:latin typeface="Calibri" charset="0"/>
              </a:rPr>
              <a:pPr eaLnBrk="1" hangingPunct="1"/>
              <a:t>20</a:t>
            </a:fld>
            <a:endParaRPr lang="en-US" sz="1200">
              <a:latin typeface="Calibri" charset="0"/>
            </a:endParaRPr>
          </a:p>
        </p:txBody>
      </p:sp>
      <p:sp>
        <p:nvSpPr>
          <p:cNvPr id="49155" name="Rectangle 2"/>
          <p:cNvSpPr>
            <a:spLocks noGrp="1" noChangeArrowheads="1"/>
          </p:cNvSpPr>
          <p:nvPr>
            <p:ph type="body" idx="1"/>
          </p:nvPr>
        </p:nvSpPr>
        <p:spPr bwMode="auto">
          <a:xfrm>
            <a:off x="685800" y="4386263"/>
            <a:ext cx="5429250" cy="4121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7" tIns="44450" rIns="90487" bIns="44450" numCol="1" anchor="t" anchorCtr="0" compatLnSpc="1">
            <a:prstTxWarp prst="textNoShape">
              <a:avLst/>
            </a:prstTxWarp>
          </a:bodyPr>
          <a:lstStyle/>
          <a:p>
            <a:pPr eaLnBrk="1" hangingPunct="1">
              <a:lnSpc>
                <a:spcPct val="115000"/>
              </a:lnSpc>
              <a:spcBef>
                <a:spcPct val="0"/>
              </a:spcBef>
            </a:pPr>
            <a:r>
              <a:rPr lang="en-US">
                <a:latin typeface="Calibri" charset="0"/>
                <a:ea typeface="ＭＳ Ｐゴシック" charset="0"/>
                <a:cs typeface="ＭＳ Ｐゴシック" charset="0"/>
              </a:rPr>
              <a:t>Data analysis is only one piece of the puzzle in continuous school improvement. </a:t>
            </a:r>
          </a:p>
          <a:p>
            <a:pPr eaLnBrk="1" hangingPunct="1">
              <a:lnSpc>
                <a:spcPct val="115000"/>
              </a:lnSpc>
              <a:spcBef>
                <a:spcPct val="0"/>
              </a:spcBef>
            </a:pPr>
            <a:endParaRPr lang="en-US">
              <a:latin typeface="Calibri" charset="0"/>
              <a:ea typeface="ＭＳ Ｐゴシック" charset="0"/>
              <a:cs typeface="ＭＳ Ｐゴシック" charset="0"/>
            </a:endParaRPr>
          </a:p>
          <a:p>
            <a:pPr eaLnBrk="1" hangingPunct="1">
              <a:lnSpc>
                <a:spcPct val="115000"/>
              </a:lnSpc>
              <a:spcBef>
                <a:spcPct val="0"/>
              </a:spcBef>
            </a:pPr>
            <a:r>
              <a:rPr lang="en-US">
                <a:latin typeface="Calibri" charset="0"/>
                <a:ea typeface="ＭＳ Ｐゴシック" charset="0"/>
                <a:cs typeface="ＭＳ Ｐゴシック" charset="0"/>
              </a:rPr>
              <a:t>Without one critical piece of information,  a target, our results might resemble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Random Acts of Improvement.</a:t>
            </a:r>
            <a:r>
              <a:rPr lang="ja-JP" altLang="en-US">
                <a:latin typeface="Calibri" charset="0"/>
                <a:ea typeface="ＭＳ Ｐゴシック" charset="0"/>
                <a:cs typeface="ＭＳ Ｐゴシック" charset="0"/>
              </a:rPr>
              <a:t>”</a:t>
            </a:r>
            <a:endParaRPr lang="en-US">
              <a:latin typeface="Calibri" charset="0"/>
              <a:ea typeface="ＭＳ Ｐゴシック" charset="0"/>
              <a:cs typeface="ＭＳ Ｐゴシック" charset="0"/>
            </a:endParaRPr>
          </a:p>
        </p:txBody>
      </p:sp>
      <p:sp>
        <p:nvSpPr>
          <p:cNvPr id="49156" name="Rectangle 3"/>
          <p:cNvSpPr>
            <a:spLocks noGrp="1" noRot="1" noChangeAspect="1" noChangeArrowheads="1" noTextEdit="1"/>
          </p:cNvSpPr>
          <p:nvPr>
            <p:ph type="sldImg"/>
          </p:nvPr>
        </p:nvSpPr>
        <p:spPr bwMode="auto">
          <a:xfrm>
            <a:off x="755650" y="609600"/>
            <a:ext cx="4578350" cy="3433763"/>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1"/>
          <p:cNvSpPr>
            <a:spLocks noGrp="1" noRot="1" noChangeAspect="1" noChangeArrowheads="1"/>
          </p:cNvSpPr>
          <p:nvPr>
            <p:ph type="sldImg"/>
          </p:nvPr>
        </p:nvSpPr>
        <p:spPr>
          <a:solidFill>
            <a:srgbClr val="FFFFFF"/>
          </a:solidFill>
          <a:ln/>
        </p:spPr>
      </p:sp>
      <p:sp>
        <p:nvSpPr>
          <p:cNvPr id="233475" name="Rectangle 2"/>
          <p:cNvSpPr>
            <a:spLocks noGrp="1" noChangeArrowheads="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10.5.09 Note:  We asked participants to stand for a quick survey on which assessment districts in the room are using.  (They could discuss specific reports with one another later.)   Also, this session occurs just after lunch, and participants needed a chance to move!  </a:t>
            </a:r>
            <a:r>
              <a:rPr lang="en-US" i="1" smtClean="0">
                <a:latin typeface="Helvetica" pitchFamily="-111" charset="0"/>
                <a:ea typeface="Helvetica" pitchFamily="-111" charset="0"/>
                <a:cs typeface="Helvetica" pitchFamily="-111" charset="0"/>
                <a:sym typeface="Wingdings" pitchFamily="-111" charset="2"/>
              </a:rPr>
              <a:t></a:t>
            </a:r>
            <a:endParaRPr lang="en-US" i="1"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1"/>
          <p:cNvSpPr>
            <a:spLocks noGrp="1" noRot="1" noChangeAspect="1" noChangeArrowheads="1"/>
          </p:cNvSpPr>
          <p:nvPr>
            <p:ph type="sldImg"/>
          </p:nvPr>
        </p:nvSpPr>
        <p:spPr>
          <a:solidFill>
            <a:srgbClr val="FFFFFF"/>
          </a:solidFill>
          <a:ln/>
        </p:spPr>
      </p:sp>
      <p:sp>
        <p:nvSpPr>
          <p:cNvPr id="235523" name="Rectangle 2"/>
          <p:cNvSpPr>
            <a:spLocks noGrp="1" noChangeArrowheads="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Barb begins</a:t>
            </a:r>
          </a:p>
          <a:p>
            <a:pPr eaLnBrk="1" hangingPunct="1"/>
            <a:endParaRPr lang="en-US" i="1" smtClean="0">
              <a:latin typeface="Helvetica" pitchFamily="-111" charset="0"/>
              <a:ea typeface="Helvetica" pitchFamily="-111" charset="0"/>
              <a:cs typeface="Helvetica" pitchFamily="-111" charset="0"/>
              <a:sym typeface="Helvetica" pitchFamily="-111" charset="0"/>
            </a:endParaRPr>
          </a:p>
          <a:p>
            <a:pPr eaLnBrk="1" hangingPunct="1"/>
            <a:r>
              <a:rPr lang="en-US" i="1" smtClean="0">
                <a:latin typeface="Helvetica" pitchFamily="-111" charset="0"/>
                <a:ea typeface="Helvetica" pitchFamily="-111" charset="0"/>
                <a:cs typeface="Helvetica" pitchFamily="-111" charset="0"/>
                <a:sym typeface="Helvetica" pitchFamily="-111" charset="0"/>
              </a:rPr>
              <a:t>10.6.09 Note:  Lenny reviewed this VERY briefly and focused on NCE scores.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1-3 is below average</a:t>
            </a:r>
          </a:p>
          <a:p>
            <a:pPr eaLnBrk="1" hangingPunct="1"/>
            <a:r>
              <a:rPr lang="en-US" smtClean="0">
                <a:latin typeface="Helvetica" pitchFamily="-111" charset="0"/>
                <a:ea typeface="Helvetica" pitchFamily="-111" charset="0"/>
                <a:cs typeface="Helvetica" pitchFamily="-111" charset="0"/>
                <a:sym typeface="Helvetica" pitchFamily="-111" charset="0"/>
              </a:rPr>
              <a:t>4-6 is average</a:t>
            </a:r>
          </a:p>
          <a:p>
            <a:pPr eaLnBrk="1" hangingPunct="1"/>
            <a:r>
              <a:rPr lang="en-US" smtClean="0">
                <a:latin typeface="Helvetica" pitchFamily="-111" charset="0"/>
                <a:ea typeface="Helvetica" pitchFamily="-111" charset="0"/>
                <a:cs typeface="Helvetica" pitchFamily="-111" charset="0"/>
                <a:sym typeface="Helvetica" pitchFamily="-111" charset="0"/>
              </a:rPr>
              <a:t>7-9 is above average</a:t>
            </a:r>
          </a:p>
          <a:p>
            <a:pPr eaLnBrk="1" hangingPunct="1"/>
            <a:r>
              <a:rPr lang="en-US" smtClean="0">
                <a:latin typeface="Helvetica" pitchFamily="-111" charset="0"/>
                <a:ea typeface="Helvetica" pitchFamily="-111" charset="0"/>
                <a:cs typeface="Helvetica" pitchFamily="-111" charset="0"/>
                <a:sym typeface="Helvetica" pitchFamily="-111" charset="0"/>
              </a:rPr>
              <a:t>disadvantage is that they lack precision, can’t tell if a score is top or bottom of stanine, can’t observe small changes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sort and rank</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z="1200" b="1" smtClean="0">
                <a:latin typeface="Hoefler Text" pitchFamily="-111" charset="0"/>
                <a:ea typeface="ＭＳ Ｐゴシック" pitchFamily="-111" charset="-128"/>
                <a:cs typeface="ＭＳ Ｐゴシック" pitchFamily="-111" charset="-128"/>
              </a:rPr>
              <a:t>Have this slide</a:t>
            </a:r>
          </a:p>
          <a:p>
            <a:pPr eaLnBrk="1" hangingPunct="1"/>
            <a:endParaRPr lang="en-US"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1"/>
          <p:cNvSpPr>
            <a:spLocks noGrp="1" noRot="1" noChangeAspect="1" noChangeArrowheads="1"/>
          </p:cNvSpPr>
          <p:nvPr>
            <p:ph type="sldImg"/>
          </p:nvPr>
        </p:nvSpPr>
        <p:spPr>
          <a:solidFill>
            <a:srgbClr val="FFFFFF"/>
          </a:solidFill>
          <a:ln/>
        </p:spPr>
      </p:sp>
      <p:sp>
        <p:nvSpPr>
          <p:cNvPr id="237571" name="Rectangle 2"/>
          <p:cNvSpPr>
            <a:spLocks noGrp="1" noChangeArrowheads="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10.6.09 Note:  Lenny reviewed this VERY briefly and focused on NCE scores.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to use this data we need scores from previous years or normal distribution of other students scores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Comparability</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z="1200" b="1" smtClean="0">
                <a:latin typeface="Hoefler Text" pitchFamily="-111" charset="0"/>
                <a:ea typeface="ＭＳ Ｐゴシック" pitchFamily="-111" charset="-128"/>
                <a:cs typeface="ＭＳ Ｐゴシック" pitchFamily="-111" charset="-128"/>
              </a:rPr>
              <a:t>Have this slide</a:t>
            </a:r>
          </a:p>
          <a:p>
            <a:pPr eaLnBrk="1" hangingPunct="1"/>
            <a:endParaRPr lang="en-US"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1"/>
          <p:cNvSpPr>
            <a:spLocks noGrp="1" noRot="1" noChangeAspect="1" noChangeArrowheads="1"/>
          </p:cNvSpPr>
          <p:nvPr>
            <p:ph type="sldImg"/>
          </p:nvPr>
        </p:nvSpPr>
        <p:spPr>
          <a:solidFill>
            <a:srgbClr val="FFFFFF"/>
          </a:solidFill>
          <a:ln/>
        </p:spPr>
      </p:sp>
      <p:sp>
        <p:nvSpPr>
          <p:cNvPr id="239619" name="Rectangle 2"/>
          <p:cNvSpPr>
            <a:spLocks noGrp="1" noChangeArrowheads="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10.6.09 Note:  Lenny reviewed this VERY briefly and focused on NCE scores.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this student is at the 42nd percentile rank for math so he scored higher than 42% of the national scores, 70th percentile for M Computation...</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intervals are unequal</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changes year to year based on annual norm group (norming year)</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rank and sort</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z="1200" b="1" smtClean="0">
                <a:latin typeface="Hoefler Text" pitchFamily="-111" charset="0"/>
                <a:ea typeface="ＭＳ Ｐゴシック" pitchFamily="-111" charset="-128"/>
                <a:cs typeface="ＭＳ Ｐゴシック" pitchFamily="-111" charset="-128"/>
              </a:rPr>
              <a:t>Have this slide</a:t>
            </a:r>
          </a:p>
          <a:p>
            <a:pPr eaLnBrk="1" hangingPunct="1"/>
            <a:endParaRPr lang="en-US"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1"/>
          <p:cNvSpPr>
            <a:spLocks noGrp="1" noRot="1" noChangeAspect="1" noChangeArrowheads="1"/>
          </p:cNvSpPr>
          <p:nvPr>
            <p:ph type="sldImg"/>
          </p:nvPr>
        </p:nvSpPr>
        <p:spPr>
          <a:solidFill>
            <a:srgbClr val="FFFFFF"/>
          </a:solidFill>
          <a:ln/>
        </p:spPr>
      </p:sp>
      <p:sp>
        <p:nvSpPr>
          <p:cNvPr id="241667" name="Rectangle 2"/>
          <p:cNvSpPr>
            <a:spLocks noGrp="1" noChangeArrowheads="1"/>
          </p:cNvSpPr>
          <p:nvPr>
            <p:ph type="body" idx="1"/>
          </p:nvPr>
        </p:nvSpPr>
        <p:spPr>
          <a:noFill/>
          <a:ln/>
        </p:spPr>
        <p:txBody>
          <a:bodyPr/>
          <a:lstStyle/>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look at the sample for nce example...and indicates that the students strongest area of performance is math computation (61) and performance is in the average range</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Comparability</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z="1200" b="1" smtClean="0">
                <a:latin typeface="Hoefler Text" pitchFamily="-111" charset="0"/>
                <a:ea typeface="ＭＳ Ｐゴシック" pitchFamily="-111" charset="-128"/>
                <a:cs typeface="ＭＳ Ｐゴシック" pitchFamily="-111" charset="-128"/>
              </a:rPr>
              <a:t>Have this slide</a:t>
            </a:r>
          </a:p>
          <a:p>
            <a:pPr eaLnBrk="1" hangingPunct="1"/>
            <a:endParaRPr lang="en-US"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6E1F258E-C8B9-DF4E-B147-035272246093}" type="slidenum">
              <a:rPr lang="en-US">
                <a:ea typeface="ＭＳ Ｐゴシック" pitchFamily="-111" charset="-128"/>
                <a:cs typeface="ＭＳ Ｐゴシック" pitchFamily="-111" charset="-128"/>
              </a:rPr>
              <a:pPr/>
              <a:t>47</a:t>
            </a:fld>
            <a:endParaRPr lang="en-US">
              <a:ea typeface="ＭＳ Ｐゴシック" pitchFamily="-111" charset="-128"/>
              <a:cs typeface="ＭＳ Ｐゴシック" pitchFamily="-111" charset="-128"/>
            </a:endParaRPr>
          </a:p>
        </p:txBody>
      </p:sp>
      <p:sp>
        <p:nvSpPr>
          <p:cNvPr id="243715" name="Rectangle 2"/>
          <p:cNvSpPr>
            <a:spLocks noGrp="1" noChangeArrowheads="1"/>
          </p:cNvSpPr>
          <p:nvPr>
            <p:ph type="body" idx="1"/>
          </p:nvPr>
        </p:nvSpPr>
        <p:spPr>
          <a:xfrm>
            <a:off x="4953000" y="533400"/>
            <a:ext cx="1676400" cy="3352800"/>
          </a:xfrm>
          <a:noFill/>
          <a:ln/>
        </p:spPr>
        <p:txBody>
          <a:bodyPr lIns="90487" tIns="44450" rIns="90487" bIns="44450"/>
          <a:lstStyle/>
          <a:p>
            <a:pPr eaLnBrk="1" hangingPunct="1">
              <a:spcAft>
                <a:spcPct val="30000"/>
              </a:spcAft>
            </a:pPr>
            <a:r>
              <a:rPr lang="en-US" sz="1100" i="1" smtClean="0">
                <a:latin typeface="Helvetica" pitchFamily="-111" charset="0"/>
                <a:ea typeface="Helvetica" pitchFamily="-111" charset="0"/>
                <a:cs typeface="Helvetica" pitchFamily="-111" charset="0"/>
                <a:sym typeface="Helvetica" pitchFamily="-111" charset="0"/>
              </a:rPr>
              <a:t>10.6.09 Note:  Lenny used this graphic to show the the distribution of scores.</a:t>
            </a:r>
          </a:p>
          <a:p>
            <a:pPr eaLnBrk="1" hangingPunct="1">
              <a:spcAft>
                <a:spcPct val="30000"/>
              </a:spcAft>
            </a:pPr>
            <a:endParaRPr lang="en-US" sz="1100" smtClean="0">
              <a:latin typeface="Hoefler Text" pitchFamily="-111" charset="0"/>
              <a:ea typeface="ＭＳ Ｐゴシック" pitchFamily="-111" charset="-128"/>
              <a:cs typeface="ＭＳ Ｐゴシック" pitchFamily="-111" charset="-128"/>
            </a:endParaRPr>
          </a:p>
          <a:p>
            <a:pPr eaLnBrk="1" hangingPunct="1">
              <a:spcAft>
                <a:spcPct val="30000"/>
              </a:spcAft>
            </a:pPr>
            <a:endParaRPr lang="en-US" sz="1100" smtClean="0">
              <a:latin typeface="Hoefler Text" pitchFamily="-111" charset="0"/>
              <a:ea typeface="ＭＳ Ｐゴシック" pitchFamily="-111" charset="-128"/>
              <a:cs typeface="ＭＳ Ｐゴシック" pitchFamily="-111" charset="-128"/>
            </a:endParaRPr>
          </a:p>
          <a:p>
            <a:pPr eaLnBrk="1" hangingPunct="1">
              <a:spcAft>
                <a:spcPct val="30000"/>
              </a:spcAft>
            </a:pPr>
            <a:r>
              <a:rPr lang="en-US" sz="1100" smtClean="0">
                <a:latin typeface="Hoefler Text" pitchFamily="-111" charset="0"/>
                <a:ea typeface="ＭＳ Ｐゴシック" pitchFamily="-111" charset="-128"/>
                <a:cs typeface="ＭＳ Ｐゴシック" pitchFamily="-111" charset="-128"/>
              </a:rPr>
              <a:t>To know how to analyze norm-referenced student learning data, one needs to understand the normal curve theory. The normal curve is not referring to normal or abnormal students! The normal curve theory is only appropriate for norm-referenced tests. It is not appropriate for grading or performance assessments.</a:t>
            </a:r>
          </a:p>
          <a:p>
            <a:pPr eaLnBrk="1" hangingPunct="1">
              <a:spcAft>
                <a:spcPct val="30000"/>
              </a:spcAft>
            </a:pPr>
            <a:r>
              <a:rPr lang="en-US" sz="1100" smtClean="0">
                <a:latin typeface="Hoefler Text" pitchFamily="-111" charset="0"/>
                <a:ea typeface="ＭＳ Ｐゴシック" pitchFamily="-111" charset="-128"/>
                <a:cs typeface="ＭＳ Ｐゴシック" pitchFamily="-111" charset="-128"/>
              </a:rPr>
              <a:t>The normal curve theory simply shows what happens when you give a test to a representative sample of students at any grade level.</a:t>
            </a:r>
          </a:p>
          <a:p>
            <a:pPr eaLnBrk="1" hangingPunct="1">
              <a:spcAft>
                <a:spcPct val="30000"/>
              </a:spcAft>
            </a:pPr>
            <a:r>
              <a:rPr lang="en-US" sz="1100" smtClean="0">
                <a:latin typeface="Hoefler Text" pitchFamily="-111" charset="0"/>
                <a:ea typeface="ＭＳ Ｐゴシック" pitchFamily="-111" charset="-128"/>
                <a:cs typeface="ＭＳ Ｐゴシック" pitchFamily="-111" charset="-128"/>
              </a:rPr>
              <a:t>NCE is an equal interval scale which can be used to show change over time or compare improvement.  On the normal curve to from the 50</a:t>
            </a:r>
            <a:r>
              <a:rPr lang="en-US" sz="1100" baseline="30000" smtClean="0">
                <a:latin typeface="Hoefler Text" pitchFamily="-111" charset="0"/>
                <a:ea typeface="ＭＳ Ｐゴシック" pitchFamily="-111" charset="-128"/>
                <a:cs typeface="ＭＳ Ｐゴシック" pitchFamily="-111" charset="-128"/>
              </a:rPr>
              <a:t>th</a:t>
            </a:r>
            <a:r>
              <a:rPr lang="en-US" sz="1100" smtClean="0">
                <a:latin typeface="Hoefler Text" pitchFamily="-111" charset="0"/>
                <a:ea typeface="ＭＳ Ｐゴシック" pitchFamily="-111" charset="-128"/>
                <a:cs typeface="ＭＳ Ｐゴシック" pitchFamily="-111" charset="-128"/>
              </a:rPr>
              <a:t> to 55 percentile is different from going from the 90</a:t>
            </a:r>
            <a:r>
              <a:rPr lang="en-US" sz="1100" baseline="30000" smtClean="0">
                <a:latin typeface="Hoefler Text" pitchFamily="-111" charset="0"/>
                <a:ea typeface="ＭＳ Ｐゴシック" pitchFamily="-111" charset="-128"/>
                <a:cs typeface="ＭＳ Ｐゴシック" pitchFamily="-111" charset="-128"/>
              </a:rPr>
              <a:t>th</a:t>
            </a:r>
            <a:r>
              <a:rPr lang="en-US" sz="1100" smtClean="0">
                <a:latin typeface="Hoefler Text" pitchFamily="-111" charset="0"/>
                <a:ea typeface="ＭＳ Ｐゴシック" pitchFamily="-111" charset="-128"/>
                <a:cs typeface="ＭＳ Ｐゴシック" pitchFamily="-111" charset="-128"/>
              </a:rPr>
              <a:t> to the 95</a:t>
            </a:r>
            <a:r>
              <a:rPr lang="en-US" sz="1100" baseline="30000" smtClean="0">
                <a:latin typeface="Hoefler Text" pitchFamily="-111" charset="0"/>
                <a:ea typeface="ＭＳ Ｐゴシック" pitchFamily="-111" charset="-128"/>
                <a:cs typeface="ＭＳ Ｐゴシック" pitchFamily="-111" charset="-128"/>
              </a:rPr>
              <a:t>th</a:t>
            </a:r>
            <a:r>
              <a:rPr lang="en-US" sz="1100" smtClean="0">
                <a:latin typeface="Hoefler Text" pitchFamily="-111" charset="0"/>
                <a:ea typeface="ＭＳ Ｐゴシック" pitchFamily="-111" charset="-128"/>
                <a:cs typeface="ＭＳ Ｐゴシック" pitchFamily="-111" charset="-128"/>
              </a:rPr>
              <a:t> percentile.  On the NCE this difference is the same. </a:t>
            </a:r>
          </a:p>
          <a:p>
            <a:pPr eaLnBrk="1" hangingPunct="1">
              <a:spcAft>
                <a:spcPct val="30000"/>
              </a:spcAft>
            </a:pPr>
            <a:endParaRPr lang="en-US" sz="1100" smtClean="0">
              <a:latin typeface="Hoefler Text" pitchFamily="-111" charset="0"/>
              <a:ea typeface="ＭＳ Ｐゴシック" pitchFamily="-111" charset="-128"/>
              <a:cs typeface="ＭＳ Ｐゴシック" pitchFamily="-111" charset="-128"/>
            </a:endParaRPr>
          </a:p>
          <a:p>
            <a:pPr eaLnBrk="1" hangingPunct="1">
              <a:spcAft>
                <a:spcPct val="30000"/>
              </a:spcAft>
            </a:pPr>
            <a:r>
              <a:rPr lang="en-US" sz="1100" b="1" smtClean="0">
                <a:latin typeface="Hoefler Text" pitchFamily="-111" charset="0"/>
                <a:ea typeface="ＭＳ Ｐゴシック" pitchFamily="-111" charset="-128"/>
                <a:cs typeface="ＭＳ Ｐゴシック" pitchFamily="-111" charset="-128"/>
              </a:rPr>
              <a:t>Have this slide</a:t>
            </a:r>
          </a:p>
          <a:p>
            <a:pPr eaLnBrk="1" hangingPunct="1">
              <a:spcAft>
                <a:spcPct val="30000"/>
              </a:spcAft>
            </a:pPr>
            <a:endParaRPr lang="en-US" sz="1100" smtClean="0">
              <a:latin typeface="Hoefler Text" pitchFamily="-111" charset="0"/>
              <a:ea typeface="ＭＳ Ｐゴシック" pitchFamily="-111" charset="-128"/>
              <a:cs typeface="ＭＳ Ｐゴシック" pitchFamily="-111" charset="-128"/>
            </a:endParaRPr>
          </a:p>
        </p:txBody>
      </p:sp>
      <p:sp>
        <p:nvSpPr>
          <p:cNvPr id="243716" name="Rectangle 3"/>
          <p:cNvSpPr>
            <a:spLocks noGrp="1" noRot="1" noChangeAspect="1" noChangeArrowheads="1" noTextEdit="1"/>
          </p:cNvSpPr>
          <p:nvPr>
            <p:ph type="sldImg"/>
          </p:nvPr>
        </p:nvSpPr>
        <p:spPr>
          <a:xfrm>
            <a:off x="1336675" y="381000"/>
            <a:ext cx="2654300" cy="3433763"/>
          </a:xfrm>
          <a:ln cap="flat">
            <a:solidFill>
              <a:schemeClr val="tx1"/>
            </a:solidFill>
          </a:ln>
        </p:spPr>
      </p:sp>
      <p:sp>
        <p:nvSpPr>
          <p:cNvPr id="243717" name="Text Box 4"/>
          <p:cNvSpPr txBox="1">
            <a:spLocks noChangeArrowheads="1"/>
          </p:cNvSpPr>
          <p:nvPr/>
        </p:nvSpPr>
        <p:spPr bwMode="auto">
          <a:xfrm>
            <a:off x="419100" y="3946525"/>
            <a:ext cx="6057900" cy="4435475"/>
          </a:xfrm>
          <a:prstGeom prst="rect">
            <a:avLst/>
          </a:prstGeom>
          <a:noFill/>
          <a:ln w="12700">
            <a:noFill/>
            <a:miter lim="800000"/>
            <a:headEnd/>
            <a:tailEnd/>
          </a:ln>
        </p:spPr>
        <p:txBody>
          <a:bodyPr>
            <a:prstTxWarp prst="textNoShape">
              <a:avLst/>
            </a:prstTxWarp>
            <a:spAutoFit/>
          </a:bodyPr>
          <a:lstStyle/>
          <a:p>
            <a:pPr eaLnBrk="0" hangingPunct="0">
              <a:spcAft>
                <a:spcPct val="30000"/>
              </a:spcAft>
            </a:pPr>
            <a:r>
              <a:rPr lang="en-US" sz="1100">
                <a:latin typeface="Times" pitchFamily="-111" charset="0"/>
              </a:rPr>
              <a:t>For example, let’s say the test publisher gave their new fourth-grade test to a representative sample of fourth graders across the country. This group becomes known as the “norming” group. When the test publishers rank order the scores and place them on a continuum, they can draw a line over the scores to get what looks like this normal curve—few students scoring very high, few scoring very low, and most scoring around the mean or average. This theory holds true in much of what we do in our daily lives. Knowing this, test publishers use this information to develop scales for schools and districts to understand how they scored in relationship to the norming group.</a:t>
            </a:r>
          </a:p>
          <a:p>
            <a:pPr eaLnBrk="0" hangingPunct="0">
              <a:spcAft>
                <a:spcPct val="30000"/>
              </a:spcAft>
            </a:pPr>
            <a:r>
              <a:rPr lang="en-US" sz="1100">
                <a:latin typeface="Times" pitchFamily="-111" charset="0"/>
              </a:rPr>
              <a:t>One of the most commonly used scales is the </a:t>
            </a:r>
            <a:r>
              <a:rPr lang="en-US" sz="1100" i="1">
                <a:latin typeface="Times" pitchFamily="-111" charset="0"/>
              </a:rPr>
              <a:t>National Percentile Rank</a:t>
            </a:r>
            <a:r>
              <a:rPr lang="en-US" sz="1100">
                <a:latin typeface="Times" pitchFamily="-111" charset="0"/>
              </a:rPr>
              <a:t> also known as the </a:t>
            </a:r>
            <a:r>
              <a:rPr lang="en-US" sz="1100" i="1">
                <a:latin typeface="Times" pitchFamily="-111" charset="0"/>
              </a:rPr>
              <a:t>National Percentile Equivalent</a:t>
            </a:r>
            <a:r>
              <a:rPr lang="en-US" sz="1100">
                <a:latin typeface="Times" pitchFamily="-111" charset="0"/>
              </a:rPr>
              <a:t>. This scale has a range of 1 to 99, with an average of 50. It basically tells where your school scored in relation to the norming schools or students. If your school scores at the 60</a:t>
            </a:r>
            <a:r>
              <a:rPr lang="en-US" sz="1100" baseline="30000">
                <a:latin typeface="Times" pitchFamily="-111" charset="0"/>
              </a:rPr>
              <a:t>th</a:t>
            </a:r>
            <a:r>
              <a:rPr lang="en-US" sz="1100">
                <a:latin typeface="Times" pitchFamily="-111" charset="0"/>
              </a:rPr>
              <a:t> percentile, it only means that the 60 percent of the schools in the norming group scored lower than your school. </a:t>
            </a:r>
          </a:p>
          <a:p>
            <a:pPr eaLnBrk="0" hangingPunct="0">
              <a:spcAft>
                <a:spcPct val="30000"/>
              </a:spcAft>
            </a:pPr>
            <a:r>
              <a:rPr lang="en-US" sz="1100">
                <a:latin typeface="Times" pitchFamily="-111" charset="0"/>
              </a:rPr>
              <a:t>Percentile equivalents are often used incorrectly. Look at the difference between 50 and 60, 60 and 70, 70 and 80, and so on. Are those intervals the same? No, they are not. That means we have an unequal interval scale, and ought not to add, subtract, multiply, or divide. We can just state where we score right now and where we scored in the past. That is all.</a:t>
            </a:r>
          </a:p>
          <a:p>
            <a:pPr eaLnBrk="0" hangingPunct="0">
              <a:spcAft>
                <a:spcPct val="30000"/>
              </a:spcAft>
            </a:pPr>
            <a:r>
              <a:rPr lang="en-US" sz="1100">
                <a:latin typeface="Times" pitchFamily="-111" charset="0"/>
              </a:rPr>
              <a:t>It was because of these unequal interval scales that the </a:t>
            </a:r>
            <a:r>
              <a:rPr lang="en-US" sz="1100" i="1">
                <a:latin typeface="Times" pitchFamily="-111" charset="0"/>
              </a:rPr>
              <a:t>Normal Curve Equivalent</a:t>
            </a:r>
            <a:r>
              <a:rPr lang="en-US" sz="1100">
                <a:latin typeface="Times" pitchFamily="-111" charset="0"/>
              </a:rPr>
              <a:t> (NCE) scale was developed. NCEs are normalized standard scores, with a range of 1 to 99, a mean of 50, and a standard deviation of 21.06. This scale is an equal interval scale which has the same meaning at every grade level, for every subtest, and over time. This allows one to make many analyses following the same students and groups of students over time.</a:t>
            </a:r>
          </a:p>
          <a:p>
            <a:pPr eaLnBrk="0" hangingPunct="0">
              <a:spcAft>
                <a:spcPct val="30000"/>
              </a:spcAft>
            </a:pPr>
            <a:r>
              <a:rPr lang="en-US" sz="1100" i="1">
                <a:latin typeface="Times" pitchFamily="-111" charset="0"/>
              </a:rPr>
              <a:t>Standard Scores</a:t>
            </a:r>
            <a:r>
              <a:rPr lang="en-US" sz="1100">
                <a:latin typeface="Times" pitchFamily="-111" charset="0"/>
              </a:rPr>
              <a:t> are equal interval scores as well. However, their ranges tend to vary by grade level and some times content areas, making comparisons difficult.</a:t>
            </a:r>
          </a:p>
          <a:p>
            <a:pPr eaLnBrk="0" hangingPunct="0">
              <a:spcAft>
                <a:spcPct val="30000"/>
              </a:spcAft>
            </a:pPr>
            <a:r>
              <a:rPr lang="en-US" sz="1100">
                <a:latin typeface="Times" pitchFamily="-111" charset="0"/>
              </a:rPr>
              <a:t>Note: This graphic is on Page 66 of the </a:t>
            </a:r>
            <a:r>
              <a:rPr lang="en-US" sz="1100" i="1">
                <a:latin typeface="Times" pitchFamily="-111" charset="0"/>
              </a:rPr>
              <a:t>Data Analysis</a:t>
            </a:r>
            <a:r>
              <a:rPr lang="en-US" sz="1100">
                <a:latin typeface="Times" pitchFamily="-111" charset="0"/>
              </a:rPr>
              <a:t> book.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1"/>
          <p:cNvSpPr>
            <a:spLocks noGrp="1" noRot="1" noChangeAspect="1" noChangeArrowheads="1"/>
          </p:cNvSpPr>
          <p:nvPr>
            <p:ph type="sldImg"/>
          </p:nvPr>
        </p:nvSpPr>
        <p:spPr>
          <a:solidFill>
            <a:srgbClr val="FFFFFF"/>
          </a:solidFill>
          <a:ln/>
        </p:spPr>
      </p:sp>
      <p:sp>
        <p:nvSpPr>
          <p:cNvPr id="245763" name="Rectangle 2"/>
          <p:cNvSpPr>
            <a:spLocks noGrp="1" noChangeArrowheads="1"/>
          </p:cNvSpPr>
          <p:nvPr>
            <p:ph type="body" idx="1"/>
          </p:nvPr>
        </p:nvSpPr>
        <p:spPr>
          <a:noFill/>
          <a:ln/>
        </p:spPr>
        <p:txBody>
          <a:bodyPr/>
          <a:lstStyle/>
          <a:p>
            <a:pPr eaLnBrk="1" hangingPunct="1"/>
            <a:r>
              <a:rPr lang="en-US">
                <a:latin typeface="Helvetica" pitchFamily="-111" charset="0"/>
                <a:ea typeface="Helvetica" pitchFamily="-111" charset="0"/>
                <a:cs typeface="Helvetica" pitchFamily="-111" charset="0"/>
                <a:sym typeface="Helvetica" pitchFamily="-111" charset="0"/>
              </a:rPr>
              <a:t>domain: vocab, math computation, comprehension, spelling...</a:t>
            </a:r>
          </a:p>
          <a:p>
            <a:pPr eaLnBrk="1" hangingPunct="1"/>
            <a:r>
              <a:rPr lang="en-US">
                <a:latin typeface="Helvetica" pitchFamily="-111" charset="0"/>
                <a:ea typeface="Helvetica" pitchFamily="-111" charset="0"/>
                <a:cs typeface="Helvetica" pitchFamily="-111" charset="0"/>
                <a:sym typeface="Helvetica" pitchFamily="-111" charset="0"/>
              </a:rPr>
              <a:t>Match to RTI, the assessment has to be used for the right purpose, there must be a match</a:t>
            </a:r>
          </a:p>
          <a:p>
            <a:pPr eaLnBrk="1" hangingPunct="1"/>
            <a:endParaRPr lang="en-US">
              <a:latin typeface="Helvetica" pitchFamily="-111" charset="0"/>
              <a:ea typeface="Helvetica" pitchFamily="-111" charset="0"/>
              <a:cs typeface="Helvetica" pitchFamily="-111" charset="0"/>
              <a:sym typeface="Helvetica" pitchFamily="-111" charset="0"/>
            </a:endParaRPr>
          </a:p>
          <a:p>
            <a:pPr eaLnBrk="1" hangingPunct="1"/>
            <a:r>
              <a:rPr lang="en-US" sz="1200" b="1">
                <a:latin typeface="Hoefler Text" pitchFamily="-111" charset="0"/>
                <a:ea typeface="ＭＳ Ｐゴシック" pitchFamily="-111" charset="-128"/>
                <a:cs typeface="ＭＳ Ｐゴシック" pitchFamily="-111" charset="-128"/>
              </a:rPr>
              <a:t>Have this slide</a:t>
            </a:r>
          </a:p>
          <a:p>
            <a:pPr eaLnBrk="1" hangingPunct="1"/>
            <a:endParaRPr lang="en-US">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1"/>
          <p:cNvSpPr>
            <a:spLocks noGrp="1" noRot="1" noChangeAspect="1" noChangeArrowheads="1"/>
          </p:cNvSpPr>
          <p:nvPr>
            <p:ph type="sldImg"/>
          </p:nvPr>
        </p:nvSpPr>
        <p:spPr>
          <a:solidFill>
            <a:srgbClr val="FFFFFF"/>
          </a:solidFill>
          <a:ln/>
        </p:spPr>
      </p:sp>
      <p:sp>
        <p:nvSpPr>
          <p:cNvPr id="247811" name="Rectangle 2"/>
          <p:cNvSpPr>
            <a:spLocks noGrp="1" noChangeArrowheads="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10.6.09 Note:  The profile session handled this topic.  Ours was a quick reminder and discussion about why to consider all types.</a:t>
            </a: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endParaRPr lang="en-US" smtClean="0">
              <a:latin typeface="Helvetica" pitchFamily="-111" charset="0"/>
              <a:ea typeface="Helvetica" pitchFamily="-111" charset="0"/>
              <a:cs typeface="Helvetica" pitchFamily="-111" charset="0"/>
              <a:sym typeface="Helvetica" pitchFamily="-111" charset="0"/>
            </a:endParaRPr>
          </a:p>
          <a:p>
            <a:pPr eaLnBrk="1" hangingPunct="1"/>
            <a:r>
              <a:rPr lang="en-US" smtClean="0">
                <a:latin typeface="Helvetica" pitchFamily="-111" charset="0"/>
                <a:ea typeface="Helvetica" pitchFamily="-111" charset="0"/>
                <a:cs typeface="Helvetica" pitchFamily="-111" charset="0"/>
                <a:sym typeface="Helvetica" pitchFamily="-111" charset="0"/>
              </a:rPr>
              <a:t>Trend data</a:t>
            </a:r>
          </a:p>
          <a:p>
            <a:pPr eaLnBrk="1" hangingPunct="1"/>
            <a:r>
              <a:rPr lang="en-US" smtClean="0">
                <a:latin typeface="Helvetica" pitchFamily="-111" charset="0"/>
                <a:ea typeface="Helvetica" pitchFamily="-111" charset="0"/>
                <a:cs typeface="Helvetica" pitchFamily="-111" charset="0"/>
                <a:sym typeface="Helvetica" pitchFamily="-111" charset="0"/>
              </a:rPr>
              <a:t>program is 4th grade year after year</a:t>
            </a:r>
          </a:p>
          <a:p>
            <a:pPr eaLnBrk="1" hangingPunct="1"/>
            <a:r>
              <a:rPr lang="en-US" smtClean="0">
                <a:latin typeface="Helvetica" pitchFamily="-111" charset="0"/>
                <a:ea typeface="Helvetica" pitchFamily="-111" charset="0"/>
                <a:cs typeface="Helvetica" pitchFamily="-111" charset="0"/>
                <a:sym typeface="Helvetica" pitchFamily="-111" charset="0"/>
              </a:rPr>
              <a:t>cohort is class of...2015 year after year</a:t>
            </a:r>
          </a:p>
          <a:p>
            <a:pPr eaLnBrk="1" hangingPunct="1"/>
            <a:r>
              <a:rPr lang="en-US" smtClean="0">
                <a:latin typeface="Helvetica" pitchFamily="-111" charset="0"/>
                <a:ea typeface="Helvetica" pitchFamily="-111" charset="0"/>
                <a:cs typeface="Helvetica" pitchFamily="-111" charset="0"/>
                <a:sym typeface="Helvetica" pitchFamily="-111" charset="0"/>
              </a:rPr>
              <a:t>individual student...compilation data</a:t>
            </a:r>
          </a:p>
          <a:p>
            <a:pPr eaLnBrk="1" hangingPunct="1"/>
            <a:endParaRPr lang="en-US"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p:cNvSpPr>
          <p:nvPr>
            <p:ph type="sldImg"/>
          </p:nvPr>
        </p:nvSpPr>
        <p:spPr>
          <a:ln/>
        </p:spPr>
      </p:sp>
      <p:sp>
        <p:nvSpPr>
          <p:cNvPr id="251907" name="Notes Placeholder 2"/>
          <p:cNvSpPr>
            <a:spLocks noGrp="1"/>
          </p:cNvSpPr>
          <p:nvPr>
            <p:ph type="body" idx="1"/>
          </p:nvPr>
        </p:nvSpPr>
        <p:spPr>
          <a:noFill/>
          <a:ln/>
        </p:spPr>
        <p:txBody>
          <a:bodyPr/>
          <a:lstStyle/>
          <a:p>
            <a:pPr eaLnBrk="1" hangingPunct="1"/>
            <a:r>
              <a:rPr lang="en-US" i="1" smtClean="0">
                <a:latin typeface="Helvetica" pitchFamily="-111" charset="0"/>
                <a:ea typeface="Helvetica" pitchFamily="-111" charset="0"/>
                <a:cs typeface="Helvetica" pitchFamily="-111" charset="0"/>
                <a:sym typeface="Helvetica" pitchFamily="-111" charset="0"/>
              </a:rPr>
              <a:t>10.6.09 Note:  This is a quick example of program data.</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p:cNvSpPr>
          <p:nvPr>
            <p:ph type="sldImg"/>
          </p:nvPr>
        </p:nvSpPr>
        <p:spPr>
          <a:ln/>
        </p:spPr>
      </p:sp>
      <p:sp>
        <p:nvSpPr>
          <p:cNvPr id="253955" name="Notes Placeholder 2"/>
          <p:cNvSpPr>
            <a:spLocks noGrp="1"/>
          </p:cNvSpPr>
          <p:nvPr>
            <p:ph type="body" idx="1"/>
          </p:nvPr>
        </p:nvSpPr>
        <p:spPr>
          <a:noFill/>
          <a:ln/>
        </p:spPr>
        <p:txBody>
          <a:bodyPr/>
          <a:lstStyle/>
          <a:p>
            <a:r>
              <a:rPr lang="en-US" i="1" smtClean="0">
                <a:latin typeface="Helvetica" pitchFamily="-111" charset="0"/>
                <a:ea typeface="Helvetica" pitchFamily="-111" charset="0"/>
                <a:cs typeface="Helvetica" pitchFamily="-111" charset="0"/>
                <a:sym typeface="Helvetica" pitchFamily="-111" charset="0"/>
              </a:rPr>
              <a:t>10.6.09 Note:  This is a quick example of cohort data.</a:t>
            </a:r>
            <a:endParaRPr lang="en-US" smtClean="0">
              <a:latin typeface="Hoefler Text" pitchFamily="-111" charset="0"/>
              <a:ea typeface="ＭＳ Ｐゴシック" pitchFamily="-111" charset="-128"/>
              <a:cs typeface="ＭＳ Ｐゴシック" pitchFamily="-11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F348F62-DD06-FA48-AB74-B64E9694413F}" type="slidenum">
              <a:rPr lang="en-US" sz="1200">
                <a:latin typeface="Calibri" charset="0"/>
              </a:rPr>
              <a:pPr eaLnBrk="1" hangingPunct="1"/>
              <a:t>21</a:t>
            </a:fld>
            <a:endParaRPr lang="en-US" sz="1200">
              <a:latin typeface="Calibri" charset="0"/>
            </a:endParaRPr>
          </a:p>
        </p:txBody>
      </p:sp>
      <p:sp>
        <p:nvSpPr>
          <p:cNvPr id="51203" name="Rectangle 2"/>
          <p:cNvSpPr>
            <a:spLocks noGrp="1" noChangeArrowheads="1"/>
          </p:cNvSpPr>
          <p:nvPr>
            <p:ph type="body" idx="1"/>
          </p:nvPr>
        </p:nvSpPr>
        <p:spPr bwMode="auto">
          <a:xfrm>
            <a:off x="685800" y="4386263"/>
            <a:ext cx="5486400" cy="4121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7" tIns="44450" rIns="90487" bIns="44450" numCol="1" anchor="t" anchorCtr="0" compatLnSpc="1">
            <a:prstTxWarp prst="textNoShape">
              <a:avLst/>
            </a:prstTxWarp>
          </a:bodyPr>
          <a:lstStyle/>
          <a:p>
            <a:pPr eaLnBrk="1" hangingPunct="1">
              <a:lnSpc>
                <a:spcPct val="115000"/>
              </a:lnSpc>
              <a:spcBef>
                <a:spcPct val="0"/>
              </a:spcBef>
            </a:pPr>
            <a:r>
              <a:rPr lang="en-US">
                <a:latin typeface="Calibri" charset="0"/>
                <a:ea typeface="ＭＳ Ｐゴシック" charset="0"/>
                <a:cs typeface="ＭＳ Ｐゴシック" charset="0"/>
              </a:rPr>
              <a:t>The vision of the school which is created from what we expect students to know and be able to do, values and beliefs of the staff, and the purpose and mission of the school, must be at the center of everything that the school does. When the vision is shared and clear, everything that is planned is planned to implement the vision. Everything implemented in the school must be about the vision. Everything is evaluated in terms of how it will get the school to its vision, and everything is improved to better implement the vision.</a:t>
            </a:r>
          </a:p>
          <a:p>
            <a:pPr eaLnBrk="1" hangingPunct="1">
              <a:lnSpc>
                <a:spcPct val="115000"/>
              </a:lnSpc>
              <a:spcBef>
                <a:spcPct val="0"/>
              </a:spcBef>
            </a:pPr>
            <a:endParaRPr lang="en-US">
              <a:latin typeface="Calibri" charset="0"/>
              <a:ea typeface="ＭＳ Ｐゴシック" charset="0"/>
              <a:cs typeface="ＭＳ Ｐゴシック" charset="0"/>
            </a:endParaRPr>
          </a:p>
          <a:p>
            <a:pPr eaLnBrk="1" hangingPunct="1">
              <a:lnSpc>
                <a:spcPct val="115000"/>
              </a:lnSpc>
              <a:spcBef>
                <a:spcPct val="0"/>
              </a:spcBef>
            </a:pPr>
            <a:r>
              <a:rPr lang="en-US">
                <a:latin typeface="Calibri" charset="0"/>
                <a:ea typeface="ＭＳ Ｐゴシック" charset="0"/>
                <a:cs typeface="ＭＳ Ｐゴシック" charset="0"/>
              </a:rPr>
              <a:t>This will lead to </a:t>
            </a:r>
            <a:r>
              <a:rPr lang="en-US" i="1">
                <a:latin typeface="Calibri" charset="0"/>
                <a:ea typeface="ＭＳ Ｐゴシック" charset="0"/>
                <a:cs typeface="ＭＳ Ｐゴシック" charset="0"/>
              </a:rPr>
              <a:t>Focused Acts of Improvement. </a:t>
            </a:r>
          </a:p>
        </p:txBody>
      </p:sp>
      <p:sp>
        <p:nvSpPr>
          <p:cNvPr id="51204" name="Rectangle 3"/>
          <p:cNvSpPr>
            <a:spLocks noGrp="1" noRot="1" noChangeAspect="1" noChangeArrowheads="1" noTextEdit="1"/>
          </p:cNvSpPr>
          <p:nvPr>
            <p:ph type="sldImg"/>
          </p:nvPr>
        </p:nvSpPr>
        <p:spPr bwMode="auto">
          <a:xfrm>
            <a:off x="755650" y="508000"/>
            <a:ext cx="4578350" cy="3433763"/>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p:cNvSpPr>
          <p:nvPr>
            <p:ph type="sldImg"/>
          </p:nvPr>
        </p:nvSpPr>
        <p:spPr>
          <a:ln/>
        </p:spPr>
      </p:sp>
      <p:sp>
        <p:nvSpPr>
          <p:cNvPr id="249859" name="Notes Placeholder 2"/>
          <p:cNvSpPr>
            <a:spLocks noGrp="1"/>
          </p:cNvSpPr>
          <p:nvPr>
            <p:ph type="body" idx="1"/>
          </p:nvPr>
        </p:nvSpPr>
        <p:spPr>
          <a:noFill/>
          <a:ln/>
        </p:spPr>
        <p:txBody>
          <a:bodyPr/>
          <a:lstStyle/>
          <a:p>
            <a:r>
              <a:rPr lang="en-US" i="1" smtClean="0">
                <a:latin typeface="Helvetica" pitchFamily="-111" charset="0"/>
                <a:ea typeface="Helvetica" pitchFamily="-111" charset="0"/>
                <a:cs typeface="Helvetica" pitchFamily="-111" charset="0"/>
                <a:sym typeface="Helvetica" pitchFamily="-111" charset="0"/>
              </a:rPr>
              <a:t>10.6.09 Note:  The profile session handled this topic.  Ours was a quick reminder and discussion about why to consider all types.</a:t>
            </a:r>
          </a:p>
          <a:p>
            <a:endParaRPr lang="en-US" smtClean="0">
              <a:latin typeface="Hoefler Text" pitchFamily="-111" charset="0"/>
              <a:ea typeface="ＭＳ Ｐゴシック" pitchFamily="-111" charset="-128"/>
              <a:cs typeface="ＭＳ Ｐゴシック" pitchFamily="-111" charset="-128"/>
            </a:endParaRPr>
          </a:p>
          <a:p>
            <a:r>
              <a:rPr lang="en-US" sz="1200" b="1" smtClean="0">
                <a:latin typeface="Hoefler Text" pitchFamily="-111" charset="0"/>
                <a:ea typeface="ＭＳ Ｐゴシック" pitchFamily="-111" charset="-128"/>
                <a:cs typeface="ＭＳ Ｐゴシック" pitchFamily="-111" charset="-128"/>
              </a:rPr>
              <a:t>Have this slide</a:t>
            </a:r>
          </a:p>
          <a:p>
            <a:endParaRPr lang="en-US" smtClean="0">
              <a:latin typeface="Hoefler Text" pitchFamily="-111" charset="0"/>
              <a:ea typeface="ＭＳ Ｐゴシック" pitchFamily="-111" charset="-128"/>
              <a:cs typeface="ＭＳ Ｐゴシック" pitchFamily="-111"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AB7EF461-7C8E-B149-932A-E83B267EAFEE}" type="slidenum">
              <a:rPr lang="en-US">
                <a:ea typeface="ＭＳ Ｐゴシック" pitchFamily="-111" charset="-128"/>
                <a:cs typeface="ＭＳ Ｐゴシック" pitchFamily="-111" charset="-128"/>
              </a:rPr>
              <a:pPr/>
              <a:t>59</a:t>
            </a:fld>
            <a:endParaRPr lang="en-US">
              <a:ea typeface="ＭＳ Ｐゴシック" pitchFamily="-111" charset="-128"/>
              <a:cs typeface="ＭＳ Ｐゴシック" pitchFamily="-111" charset="-128"/>
            </a:endParaRPr>
          </a:p>
        </p:txBody>
      </p:sp>
      <p:sp>
        <p:nvSpPr>
          <p:cNvPr id="258051" name="Rectangle 2"/>
          <p:cNvSpPr>
            <a:spLocks noGrp="1" noRot="1" noChangeAspect="1" noChangeArrowheads="1" noTextEdit="1"/>
          </p:cNvSpPr>
          <p:nvPr>
            <p:ph type="sldImg"/>
          </p:nvPr>
        </p:nvSpPr>
        <p:spPr>
          <a:xfrm>
            <a:off x="1144588" y="685800"/>
            <a:ext cx="4572000" cy="3429000"/>
          </a:xfrm>
          <a:ln/>
        </p:spPr>
      </p:sp>
      <p:sp>
        <p:nvSpPr>
          <p:cNvPr id="258052" name="Rectangle 3"/>
          <p:cNvSpPr>
            <a:spLocks noGrp="1" noChangeArrowheads="1"/>
          </p:cNvSpPr>
          <p:nvPr>
            <p:ph type="body" idx="1"/>
          </p:nvPr>
        </p:nvSpPr>
        <p:spPr>
          <a:xfrm>
            <a:off x="914400" y="4343400"/>
            <a:ext cx="5029200" cy="4114800"/>
          </a:xfrm>
          <a:noFill/>
          <a:ln/>
        </p:spPr>
        <p:txBody>
          <a:bodyPr/>
          <a:lstStyle/>
          <a:p>
            <a:pPr eaLnBrk="1" hangingPunct="1"/>
            <a:r>
              <a:rPr lang="en-US" smtClean="0">
                <a:latin typeface="Hoefler Text" pitchFamily="-111" charset="0"/>
                <a:ea typeface="ＭＳ Ｐゴシック" pitchFamily="-111" charset="-128"/>
                <a:cs typeface="ＭＳ Ｐゴシック" pitchFamily="-111" charset="-128"/>
              </a:rPr>
              <a:t>This shows that you need to move up the ladder to look at more data and sources of data.  Schools need to look at trend data as well as subgroups and disaggregate the data for various subgroups. </a:t>
            </a:r>
          </a:p>
          <a:p>
            <a:pPr eaLnBrk="1" hangingPunct="1"/>
            <a:endParaRPr lang="en-US" smtClean="0">
              <a:latin typeface="Hoefler Text" pitchFamily="-111" charset="0"/>
              <a:ea typeface="ＭＳ Ｐゴシック" pitchFamily="-111" charset="-128"/>
              <a:cs typeface="ＭＳ Ｐゴシック" pitchFamily="-111" charset="-128"/>
            </a:endParaRPr>
          </a:p>
          <a:p>
            <a:pPr eaLnBrk="1" hangingPunct="1"/>
            <a:r>
              <a:rPr lang="en-US" i="1" smtClean="0">
                <a:latin typeface="Helvetica" pitchFamily="-111" charset="0"/>
                <a:ea typeface="Helvetica" pitchFamily="-111" charset="0"/>
                <a:cs typeface="Helvetica" pitchFamily="-111" charset="0"/>
                <a:sym typeface="Helvetica" pitchFamily="-111" charset="0"/>
              </a:rPr>
              <a:t>10.6.09 Note: This is also in handout form with additional information.  </a:t>
            </a:r>
          </a:p>
          <a:p>
            <a:pPr eaLnBrk="1" hangingPunct="1"/>
            <a:endParaRPr lang="en-US" i="1" smtClean="0">
              <a:latin typeface="Helvetica" pitchFamily="-111" charset="0"/>
              <a:ea typeface="Helvetica" pitchFamily="-111" charset="0"/>
              <a:cs typeface="Helvetica" pitchFamily="-111" charset="0"/>
              <a:sym typeface="Helvetica" pitchFamily="-111" charset="0"/>
            </a:endParaRPr>
          </a:p>
          <a:p>
            <a:pPr eaLnBrk="1" hangingPunct="1"/>
            <a:r>
              <a:rPr lang="en-US" sz="1200" b="1" smtClean="0">
                <a:latin typeface="Hoefler Text" pitchFamily="-111" charset="0"/>
                <a:ea typeface="ＭＳ Ｐゴシック" pitchFamily="-111" charset="-128"/>
                <a:cs typeface="ＭＳ Ｐゴシック" pitchFamily="-111" charset="-128"/>
              </a:rPr>
              <a:t>Have this slide</a:t>
            </a:r>
          </a:p>
          <a:p>
            <a:pPr eaLnBrk="1" hangingPunct="1"/>
            <a:endParaRPr lang="en-US" smtClean="0">
              <a:latin typeface="Hoefler Text" pitchFamily="-111" charset="0"/>
              <a:ea typeface="ＭＳ Ｐゴシック" pitchFamily="-111" charset="-128"/>
              <a:cs typeface="ＭＳ Ｐゴシック" pitchFamily="-111"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p:cNvSpPr>
          <p:nvPr>
            <p:ph type="sldImg"/>
          </p:nvPr>
        </p:nvSpPr>
        <p:spPr>
          <a:ln/>
        </p:spPr>
      </p:sp>
      <p:sp>
        <p:nvSpPr>
          <p:cNvPr id="259075" name="Notes Placeholder 2"/>
          <p:cNvSpPr>
            <a:spLocks noGrp="1"/>
          </p:cNvSpPr>
          <p:nvPr>
            <p:ph type="body" idx="1"/>
          </p:nvPr>
        </p:nvSpPr>
        <p:spPr>
          <a:ln/>
        </p:spPr>
        <p:txBody>
          <a:bodyPr/>
          <a:lstStyle/>
          <a:p>
            <a:pPr>
              <a:defRPr/>
            </a:pPr>
            <a:r>
              <a:rPr lang="en-US" sz="1000" i="1" dirty="0" smtClean="0">
                <a:latin typeface="Helvetica" pitchFamily="-111" charset="0"/>
                <a:ea typeface="Helvetica" pitchFamily="-111" charset="0"/>
                <a:cs typeface="Helvetica" pitchFamily="-111" charset="0"/>
                <a:sym typeface="Helvetica" pitchFamily="-111" charset="0"/>
              </a:rPr>
              <a:t>10.6.09 Note:   We used this to think-aloud about the questions that must be asked before valid hypotheses can be determined. This questioning is the bridge between what the data “says” and what it “means.”</a:t>
            </a:r>
          </a:p>
          <a:p>
            <a:pPr>
              <a:defRPr/>
            </a:pPr>
            <a:endParaRPr lang="en-US" sz="1000" i="1" dirty="0" smtClean="0">
              <a:latin typeface="Helvetica" pitchFamily="-111" charset="0"/>
              <a:ea typeface="Helvetica" pitchFamily="-111" charset="0"/>
              <a:cs typeface="Helvetica" pitchFamily="-111" charset="0"/>
              <a:sym typeface="Helvetica" pitchFamily="-111" charset="0"/>
            </a:endParaRPr>
          </a:p>
          <a:p>
            <a:pPr marL="321457" lvl="1">
              <a:defRPr/>
            </a:pPr>
            <a:r>
              <a:rPr lang="en-US" sz="1000" i="1" dirty="0" smtClean="0">
                <a:latin typeface="Helvetica" pitchFamily="-111" charset="0"/>
                <a:ea typeface="Helvetica" pitchFamily="-111" charset="0"/>
                <a:cs typeface="Helvetica" pitchFamily="-111" charset="0"/>
                <a:sym typeface="Helvetica" pitchFamily="-111" charset="0"/>
              </a:rPr>
              <a:t> First, we pointed out what we could determine from this data:  (for example)</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Of 42 total seniors, 33 took the ACT.</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The 42 students were divided into thirds based on some achievement measure.  All of the top third took the test…</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The bottom third out-performed the middle third in all components.</a:t>
            </a:r>
          </a:p>
          <a:p>
            <a:pPr marL="642915" lvl="2">
              <a:buFontTx/>
              <a:buChar char="•"/>
              <a:defRPr/>
            </a:pPr>
            <a:endParaRPr lang="en-US" sz="1000" i="1" dirty="0" smtClean="0">
              <a:latin typeface="Helvetica" pitchFamily="-111" charset="0"/>
              <a:ea typeface="Helvetica" pitchFamily="-111" charset="0"/>
              <a:cs typeface="Helvetica" pitchFamily="-111" charset="0"/>
              <a:sym typeface="Helvetica" pitchFamily="-111" charset="0"/>
            </a:endParaRPr>
          </a:p>
          <a:p>
            <a:pPr marL="321457" lvl="1">
              <a:defRPr/>
            </a:pPr>
            <a:r>
              <a:rPr lang="en-US" sz="1000" i="1" dirty="0" smtClean="0">
                <a:latin typeface="Helvetica" pitchFamily="-111" charset="0"/>
                <a:ea typeface="Helvetica" pitchFamily="-111" charset="0"/>
                <a:cs typeface="Helvetica" pitchFamily="-111" charset="0"/>
                <a:sym typeface="Helvetica" pitchFamily="-111" charset="0"/>
              </a:rPr>
              <a:t>Then, we began to consider important questions: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What measure was used to divide the class into thirds? (In this case, division based on grades might beg other questions:  Is there a consistent grading protocol?  How are grades weighted?  Is behavior, rather than academic achievement a significant factor?  etc.)</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Who are the kids in each group?  </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How are subgroups (SPED, ELL, etc.) doing in relation to the whole group?</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How do these scores compare with state and national averages?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How do these scores compare with those of previous years?</a:t>
            </a:r>
          </a:p>
          <a:p>
            <a:pPr marL="642915" lvl="2">
              <a:buFontTx/>
              <a:buChar char="•"/>
              <a:defRPr/>
            </a:pPr>
            <a:r>
              <a:rPr lang="en-US" sz="1000" i="1" dirty="0" smtClean="0">
                <a:latin typeface="Hoefler Text" pitchFamily="-111" charset="0"/>
                <a:ea typeface="ＭＳ Ｐゴシック" pitchFamily="-111" charset="-128"/>
                <a:cs typeface="ＭＳ Ｐゴシック" pitchFamily="-111" charset="-128"/>
              </a:rPr>
              <a:t>What in our system and practices might be causing our children to have these problems or successes?</a:t>
            </a:r>
            <a:endParaRPr lang="en-US" sz="1000" i="1" dirty="0" smtClean="0">
              <a:latin typeface="Helvetica" pitchFamily="-111" charset="0"/>
              <a:ea typeface="Helvetica" pitchFamily="-111" charset="0"/>
              <a:cs typeface="Helvetica" pitchFamily="-111" charset="0"/>
              <a:sym typeface="Helvetica" pitchFamily="-111" charset="0"/>
            </a:endParaRPr>
          </a:p>
          <a:p>
            <a:pPr marL="642915" lvl="2">
              <a:buFontTx/>
              <a:buChar char="•"/>
              <a:defRPr/>
            </a:pPr>
            <a:endParaRPr lang="en-US" sz="1000" i="1" dirty="0" smtClean="0">
              <a:latin typeface="Helvetica" pitchFamily="-111" charset="0"/>
              <a:ea typeface="Helvetica" pitchFamily="-111" charset="0"/>
              <a:cs typeface="Helvetica" pitchFamily="-111" charset="0"/>
              <a:sym typeface="Helvetica" pitchFamily="-111" charset="0"/>
            </a:endParaRPr>
          </a:p>
          <a:p>
            <a:pPr marL="321457" lvl="1">
              <a:defRPr/>
            </a:pPr>
            <a:r>
              <a:rPr lang="en-US" sz="1000" i="1" dirty="0" smtClean="0">
                <a:latin typeface="Helvetica" pitchFamily="-111" charset="0"/>
                <a:ea typeface="Helvetica" pitchFamily="-111" charset="0"/>
                <a:cs typeface="Helvetica" pitchFamily="-111" charset="0"/>
                <a:sym typeface="Helvetica" pitchFamily="-111" charset="0"/>
              </a:rPr>
              <a:t>After posing a few questions as examples, we asked table groups to brainstorm other questions that they have about this data that might need answers in order to form valid hypotheses.  (They discussed with their table groups.  One person recorded the questions asked.)</a:t>
            </a:r>
          </a:p>
          <a:p>
            <a:pPr marL="321457" lvl="1">
              <a:defRPr/>
            </a:pPr>
            <a:endParaRPr lang="en-US" sz="1000" i="1" dirty="0" smtClean="0">
              <a:latin typeface="Helvetica" pitchFamily="-111" charset="0"/>
              <a:ea typeface="Helvetica" pitchFamily="-111" charset="0"/>
              <a:cs typeface="Helvetica" pitchFamily="-111" charset="0"/>
              <a:sym typeface="Helvetica" pitchFamily="-111" charset="0"/>
            </a:endParaRPr>
          </a:p>
          <a:p>
            <a:pPr marL="321457" lvl="1">
              <a:defRPr/>
            </a:pPr>
            <a:r>
              <a:rPr lang="en-US" sz="1000" i="1" dirty="0" smtClean="0">
                <a:latin typeface="Helvetica" pitchFamily="-111" charset="0"/>
                <a:ea typeface="Helvetica" pitchFamily="-111" charset="0"/>
                <a:cs typeface="Helvetica" pitchFamily="-111" charset="0"/>
                <a:sym typeface="Helvetica" pitchFamily="-111" charset="0"/>
              </a:rPr>
              <a:t>After a whole group discussion about their questions, we summarized a few and asked them to think about which questions might be relevant to their own districts’ data and process.</a:t>
            </a:r>
          </a:p>
          <a:p>
            <a:pPr marL="321457" lvl="1">
              <a:defRPr/>
            </a:pPr>
            <a:endParaRPr lang="en-US" sz="1000" i="1" dirty="0" smtClean="0">
              <a:latin typeface="Helvetica" pitchFamily="-111" charset="0"/>
              <a:ea typeface="Helvetica" pitchFamily="-111" charset="0"/>
              <a:cs typeface="Helvetica" pitchFamily="-111" charset="0"/>
              <a:sym typeface="Helvetica" pitchFamily="-111" charset="0"/>
            </a:endParaRPr>
          </a:p>
          <a:p>
            <a:pPr marL="321457" lvl="1">
              <a:defRPr/>
            </a:pPr>
            <a:r>
              <a:rPr lang="en-US" sz="1000" i="1" dirty="0" smtClean="0">
                <a:latin typeface="Helvetica" pitchFamily="-111" charset="0"/>
                <a:ea typeface="Helvetica" pitchFamily="-111" charset="0"/>
                <a:cs typeface="Helvetica" pitchFamily="-111" charset="0"/>
                <a:sym typeface="Helvetica" pitchFamily="-111" charset="0"/>
              </a:rPr>
              <a:t>Replicable Questions: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Why?  Why?  Why?  </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Is the trend going up, staying the same, or going down?</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How do the results compare with national, state, and district data?</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Does an achievement gap exist between subgroups?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Who are the students not achieving the specified targets?  What do they have in common?</a:t>
            </a:r>
          </a:p>
          <a:p>
            <a:pPr marL="642915" lvl="2">
              <a:buFontTx/>
              <a:buChar char="•"/>
              <a:defRPr/>
            </a:pPr>
            <a:endParaRPr lang="en-US" sz="1000" i="1" dirty="0" smtClean="0">
              <a:latin typeface="Helvetica" pitchFamily="-111" charset="0"/>
              <a:ea typeface="Helvetica" pitchFamily="-111" charset="0"/>
              <a:cs typeface="Helvetica" pitchFamily="-111" charset="0"/>
              <a:sym typeface="Helvetica" pitchFamily="-111" charset="0"/>
            </a:endParaRPr>
          </a:p>
          <a:p>
            <a:pPr marL="642915" lvl="2">
              <a:defRPr/>
            </a:pPr>
            <a:r>
              <a:rPr lang="en-US" sz="1000" i="1" dirty="0" smtClean="0">
                <a:latin typeface="Helvetica" pitchFamily="-111" charset="0"/>
                <a:ea typeface="Helvetica" pitchFamily="-111" charset="0"/>
                <a:cs typeface="Helvetica" pitchFamily="-111" charset="0"/>
                <a:sym typeface="Helvetica" pitchFamily="-111" charset="0"/>
              </a:rPr>
              <a:t>Root Cause Analysis: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Is the area of need (the decline or lack of achievement) a priority of the school?</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If the expectation was met or exceeded, why was it met?  What do we need to continue doing?  (Strengths)</a:t>
            </a:r>
          </a:p>
          <a:p>
            <a:pPr marL="642915" lvl="2">
              <a:buFontTx/>
              <a:buChar char="•"/>
              <a:defRPr/>
            </a:pPr>
            <a:r>
              <a:rPr lang="en-US" sz="1000" i="1" dirty="0" smtClean="0">
                <a:latin typeface="Helvetica" pitchFamily="-111" charset="0"/>
                <a:ea typeface="Helvetica" pitchFamily="-111" charset="0"/>
                <a:cs typeface="Helvetica" pitchFamily="-111" charset="0"/>
                <a:sym typeface="Helvetica" pitchFamily="-111" charset="0"/>
              </a:rPr>
              <a:t>If the expectation was not met, why wasn’t it met?  What do we need to do differently?  (Challenges)</a:t>
            </a:r>
          </a:p>
          <a:p>
            <a:pPr marL="642915" lvl="2">
              <a:defRPr/>
            </a:pPr>
            <a:endParaRPr lang="en-US" sz="1000" i="1" dirty="0" smtClean="0">
              <a:latin typeface="Helvetica" pitchFamily="-111" charset="0"/>
              <a:ea typeface="Helvetica" pitchFamily="-111" charset="0"/>
              <a:cs typeface="Helvetica" pitchFamily="-111" charset="0"/>
              <a:sym typeface="Helvetica" pitchFamily="-111" charset="0"/>
            </a:endParaRPr>
          </a:p>
          <a:p>
            <a:pPr marL="642915" lvl="2">
              <a:defRPr/>
            </a:pPr>
            <a:endParaRPr lang="en-US" sz="1000" i="1" dirty="0" smtClean="0">
              <a:latin typeface="Helvetica" pitchFamily="-111" charset="0"/>
              <a:ea typeface="Helvetica" pitchFamily="-111" charset="0"/>
              <a:cs typeface="Helvetica" pitchFamily="-111" charset="0"/>
              <a:sym typeface="Helvetica" pitchFamily="-111" charset="0"/>
            </a:endParaRPr>
          </a:p>
          <a:p>
            <a:pPr marL="914400" lvl="2">
              <a:defRPr/>
            </a:pPr>
            <a:r>
              <a:rPr lang="en-US" sz="1000" b="1" dirty="0" smtClean="0">
                <a:latin typeface="Hoefler Text" pitchFamily="-111" charset="0"/>
                <a:ea typeface="ＭＳ Ｐゴシック" pitchFamily="-111" charset="-128"/>
                <a:cs typeface="ＭＳ Ｐゴシック" pitchFamily="-111" charset="-128"/>
              </a:rPr>
              <a:t>Have this slide</a:t>
            </a:r>
          </a:p>
          <a:p>
            <a:pPr marL="642915" lvl="2">
              <a:defRPr/>
            </a:pPr>
            <a:endParaRPr lang="en-US" sz="1000" i="1" dirty="0" smtClean="0">
              <a:latin typeface="Helvetica" pitchFamily="-111" charset="0"/>
              <a:ea typeface="Helvetica" pitchFamily="-111" charset="0"/>
              <a:cs typeface="Helvetica" pitchFamily="-111" charset="0"/>
              <a:sym typeface="Helvetica" pitchFamily="-111" charset="0"/>
            </a:endParaRPr>
          </a:p>
          <a:p>
            <a:pPr>
              <a:defRPr/>
            </a:pPr>
            <a:endParaRPr lang="en-US" sz="1000" i="1" dirty="0"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ABAA830-1C98-8D42-A95E-8C9759E500C6}" type="slidenum">
              <a:rPr lang="en-US" sz="1200">
                <a:latin typeface="Calibri" charset="0"/>
              </a:rPr>
              <a:pPr eaLnBrk="1" hangingPunct="1"/>
              <a:t>22</a:t>
            </a:fld>
            <a:endParaRPr lang="en-US" sz="1200">
              <a:latin typeface="Calibri" charset="0"/>
            </a:endParaRPr>
          </a:p>
        </p:txBody>
      </p:sp>
      <p:sp>
        <p:nvSpPr>
          <p:cNvPr id="53251" name="Rectangle 2"/>
          <p:cNvSpPr>
            <a:spLocks noGrp="1" noRot="1" noChangeAspect="1" noChangeArrowheads="1" noTextEdit="1"/>
          </p:cNvSpPr>
          <p:nvPr>
            <p:ph type="sldImg"/>
          </p:nvPr>
        </p:nvSpPr>
        <p:spPr bwMode="auto">
          <a:xfrm>
            <a:off x="384175" y="530225"/>
            <a:ext cx="6038850" cy="45291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3252" name="Rectangle 3"/>
          <p:cNvSpPr>
            <a:spLocks noChangeArrowheads="1"/>
          </p:cNvSpPr>
          <p:nvPr/>
        </p:nvSpPr>
        <p:spPr bwMode="auto">
          <a:xfrm>
            <a:off x="1143000" y="5486400"/>
            <a:ext cx="445611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46" tIns="46523" rIns="93046" bIns="46523"/>
          <a:lstStyle/>
          <a:p>
            <a:pPr defTabSz="900113" eaLnBrk="0" hangingPunct="0">
              <a:spcBef>
                <a:spcPct val="30000"/>
              </a:spcBef>
            </a:pPr>
            <a:r>
              <a:rPr lang="en-US" sz="1600" b="1" i="1"/>
              <a:t>What other </a:t>
            </a:r>
            <a:r>
              <a:rPr lang="ja-JP" altLang="en-US" sz="1600" b="1" i="1"/>
              <a:t>‘</a:t>
            </a:r>
            <a:r>
              <a:rPr lang="en-US" sz="1600" b="1" i="1"/>
              <a:t>arrows</a:t>
            </a:r>
            <a:r>
              <a:rPr lang="ja-JP" altLang="en-US" sz="1600" b="1" i="1"/>
              <a:t>’</a:t>
            </a:r>
            <a:r>
              <a:rPr lang="en-US" sz="1600" b="1" i="1"/>
              <a:t> does your organization deal with?</a:t>
            </a:r>
          </a:p>
        </p:txBody>
      </p:sp>
      <p:sp>
        <p:nvSpPr>
          <p:cNvPr id="53253" name="Rectangle 4"/>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ＭＳ Ｐゴシック" charset="0"/>
                <a:cs typeface="ＭＳ Ｐゴシック" charset="0"/>
              </a:rPr>
              <a:t>See anything bad here? No? It</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 all good stuff.</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B4B709E-51D3-C14E-B2C0-0D51992E5A1A}" type="slidenum">
              <a:rPr lang="en-US" sz="1200">
                <a:latin typeface="Calibri" charset="0"/>
              </a:rPr>
              <a:pPr eaLnBrk="1" hangingPunct="1"/>
              <a:t>23</a:t>
            </a:fld>
            <a:endParaRPr lang="en-US" sz="1200">
              <a:latin typeface="Calibri" charset="0"/>
            </a:endParaRPr>
          </a:p>
        </p:txBody>
      </p:sp>
      <p:sp>
        <p:nvSpPr>
          <p:cNvPr id="55299" name="Rectangle 2"/>
          <p:cNvSpPr>
            <a:spLocks noGrp="1" noRot="1" noChangeAspect="1" noChangeArrowheads="1" noTextEdit="1"/>
          </p:cNvSpPr>
          <p:nvPr>
            <p:ph type="sldImg"/>
          </p:nvPr>
        </p:nvSpPr>
        <p:spPr bwMode="auto">
          <a:xfrm>
            <a:off x="384175" y="530225"/>
            <a:ext cx="6038850" cy="45291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300" name="Rectangle 3"/>
          <p:cNvSpPr>
            <a:spLocks noChangeArrowheads="1"/>
          </p:cNvSpPr>
          <p:nvPr/>
        </p:nvSpPr>
        <p:spPr bwMode="auto">
          <a:xfrm>
            <a:off x="1189038" y="5835650"/>
            <a:ext cx="453072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46" tIns="46523" rIns="93046" bIns="46523"/>
          <a:lstStyle/>
          <a:p>
            <a:pPr marL="227013" indent="-227013" algn="ctr" defTabSz="900113" eaLnBrk="0" hangingPunct="0">
              <a:spcBef>
                <a:spcPct val="30000"/>
              </a:spcBef>
            </a:pPr>
            <a:r>
              <a:rPr lang="en-US" sz="1600" b="1" i="1"/>
              <a:t>What is the process for </a:t>
            </a:r>
            <a:r>
              <a:rPr lang="ja-JP" altLang="en-US" sz="1600" b="1" i="1"/>
              <a:t>“</a:t>
            </a:r>
            <a:r>
              <a:rPr lang="en-US" sz="1600" b="1" i="1"/>
              <a:t>pointing</a:t>
            </a:r>
            <a:r>
              <a:rPr lang="ja-JP" altLang="en-US" sz="1600" b="1" i="1"/>
              <a:t>”</a:t>
            </a:r>
            <a:r>
              <a:rPr lang="en-US" sz="1600" b="1" i="1"/>
              <a:t> the </a:t>
            </a:r>
            <a:r>
              <a:rPr lang="ja-JP" altLang="en-US" sz="1600" b="1" i="1"/>
              <a:t>“</a:t>
            </a:r>
            <a:r>
              <a:rPr lang="en-US" sz="1600" b="1" i="1"/>
              <a:t>BIG Arrow</a:t>
            </a:r>
            <a:r>
              <a:rPr lang="ja-JP" altLang="en-US" sz="1600" b="1" i="1"/>
              <a:t>”</a:t>
            </a:r>
            <a:r>
              <a:rPr lang="en-US" sz="1600" b="1" i="1"/>
              <a:t> in your organization?</a:t>
            </a:r>
          </a:p>
          <a:p>
            <a:pPr marL="227013" indent="-227013" defTabSz="900113" eaLnBrk="0" hangingPunct="0">
              <a:spcBef>
                <a:spcPct val="30000"/>
              </a:spcBef>
            </a:pPr>
            <a:endParaRPr lang="en-US" sz="1600" b="1" i="1">
              <a:latin typeface="Times New Roman" charset="0"/>
            </a:endParaRPr>
          </a:p>
        </p:txBody>
      </p:sp>
      <p:sp>
        <p:nvSpPr>
          <p:cNvPr id="55301" name="Rectangle 4"/>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ＭＳ Ｐゴシック" charset="0"/>
                <a:cs typeface="ＭＳ Ｐゴシック" charset="0"/>
              </a:rPr>
              <a:t>Aim: Deming called it purpose—your reason for existing. Now we have a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container</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sorts for all these initiatives, processes, and systems.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CD0527A-2C7A-A74B-AFD5-C5B7AB72F1F0}" type="slidenum">
              <a:rPr lang="en-US" sz="1200">
                <a:latin typeface="Calibri" charset="0"/>
              </a:rPr>
              <a:pPr eaLnBrk="1" hangingPunct="1"/>
              <a:t>24</a:t>
            </a:fld>
            <a:endParaRPr lang="en-US" sz="1200">
              <a:latin typeface="Calibri" charset="0"/>
            </a:endParaRPr>
          </a:p>
        </p:txBody>
      </p:sp>
      <p:sp>
        <p:nvSpPr>
          <p:cNvPr id="57347" name="Rectangle 2"/>
          <p:cNvSpPr>
            <a:spLocks noGrp="1" noRot="1" noChangeAspect="1" noChangeArrowheads="1" noTextEdit="1"/>
          </p:cNvSpPr>
          <p:nvPr>
            <p:ph type="sldImg"/>
          </p:nvPr>
        </p:nvSpPr>
        <p:spPr bwMode="auto">
          <a:xfrm>
            <a:off x="1751013" y="904875"/>
            <a:ext cx="3360737" cy="25209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7348" name="Rectangle 3"/>
          <p:cNvSpPr>
            <a:spLocks noGrp="1" noChangeArrowheads="1"/>
          </p:cNvSpPr>
          <p:nvPr>
            <p:ph type="body" idx="1"/>
          </p:nvPr>
        </p:nvSpPr>
        <p:spPr bwMode="auto">
          <a:xfrm>
            <a:off x="914400" y="3656013"/>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ＭＳ Ｐゴシック" charset="0"/>
                <a:cs typeface="ＭＳ Ｐゴシック" charset="0"/>
              </a:rPr>
              <a:t>It has been said,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You can get better with random acts of improvement. But you can get a lot better with aligned acts of improvement.</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See the arrow in the middle? Everybody thinks that</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 them.</a:t>
            </a:r>
          </a:p>
        </p:txBody>
      </p:sp>
      <p:sp>
        <p:nvSpPr>
          <p:cNvPr id="57349" name="Text Box 4"/>
          <p:cNvSpPr txBox="1">
            <a:spLocks noChangeArrowheads="1"/>
          </p:cNvSpPr>
          <p:nvPr/>
        </p:nvSpPr>
        <p:spPr bwMode="auto">
          <a:xfrm>
            <a:off x="3276600" y="139700"/>
            <a:ext cx="32750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r>
              <a:rPr lang="en-US" sz="1200" b="1"/>
              <a:t>Baldrige: A Practical Way of Getting Better</a:t>
            </a:r>
          </a:p>
          <a:p>
            <a:pPr algn="r"/>
            <a:r>
              <a:rPr lang="en-US" sz="1200" b="1"/>
              <a:t>Facilitator</a:t>
            </a:r>
            <a:r>
              <a:rPr lang="ja-JP" altLang="en-US" sz="1200" b="1"/>
              <a:t>’</a:t>
            </a:r>
            <a:r>
              <a:rPr lang="en-US" sz="1200" b="1"/>
              <a:t>s Guide</a:t>
            </a:r>
          </a:p>
        </p:txBody>
      </p:sp>
      <p:sp>
        <p:nvSpPr>
          <p:cNvPr id="57350" name="Line 5"/>
          <p:cNvSpPr>
            <a:spLocks noChangeShapeType="1"/>
          </p:cNvSpPr>
          <p:nvPr/>
        </p:nvSpPr>
        <p:spPr bwMode="auto">
          <a:xfrm>
            <a:off x="685800" y="598488"/>
            <a:ext cx="5791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1" name="Text Box 6"/>
          <p:cNvSpPr txBox="1">
            <a:spLocks noChangeArrowheads="1"/>
          </p:cNvSpPr>
          <p:nvPr/>
        </p:nvSpPr>
        <p:spPr bwMode="auto">
          <a:xfrm>
            <a:off x="212725" y="8605838"/>
            <a:ext cx="20018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000" b="1" i="1"/>
              <a:t>Jim Shipley &amp; Associates, Inc.</a:t>
            </a:r>
          </a:p>
          <a:p>
            <a:r>
              <a:rPr lang="en-US" sz="1000" b="1" i="1"/>
              <a:t>Copyright June 2002</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FC7B5D5-C149-1D49-B68A-B38711CD7AF4}" type="slidenum">
              <a:rPr lang="en-US" sz="1200">
                <a:latin typeface="Calibri" charset="0"/>
              </a:rPr>
              <a:pPr eaLnBrk="1" hangingPunct="1"/>
              <a:t>25</a:t>
            </a:fld>
            <a:endParaRPr lang="en-US" sz="1200">
              <a:latin typeface="Calibri" charset="0"/>
            </a:endParaRPr>
          </a:p>
        </p:txBody>
      </p:sp>
      <p:sp>
        <p:nvSpPr>
          <p:cNvPr id="59395" name="Rectangle 2"/>
          <p:cNvSpPr>
            <a:spLocks noGrp="1" noRot="1" noChangeAspect="1" noChangeArrowheads="1" noTextEdit="1"/>
          </p:cNvSpPr>
          <p:nvPr>
            <p:ph type="sldImg"/>
          </p:nvPr>
        </p:nvSpPr>
        <p:spPr bwMode="auto">
          <a:xfrm>
            <a:off x="1698625" y="828675"/>
            <a:ext cx="3462338" cy="2597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9396" name="Rectangle 3"/>
          <p:cNvSpPr>
            <a:spLocks noGrp="1" noChangeArrowheads="1"/>
          </p:cNvSpPr>
          <p:nvPr>
            <p:ph type="body" idx="1"/>
          </p:nvPr>
        </p:nvSpPr>
        <p:spPr bwMode="auto">
          <a:xfrm>
            <a:off x="990600" y="3656013"/>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ＭＳ Ｐゴシック" charset="0"/>
                <a:cs typeface="ＭＳ Ｐゴシック" charset="0"/>
              </a:rPr>
              <a:t>There are always some that are outside our locus of control.</a:t>
            </a:r>
          </a:p>
        </p:txBody>
      </p:sp>
      <p:sp>
        <p:nvSpPr>
          <p:cNvPr id="59397" name="Text Box 4"/>
          <p:cNvSpPr txBox="1">
            <a:spLocks noChangeArrowheads="1"/>
          </p:cNvSpPr>
          <p:nvPr/>
        </p:nvSpPr>
        <p:spPr bwMode="auto">
          <a:xfrm>
            <a:off x="3276600" y="139700"/>
            <a:ext cx="32750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r>
              <a:rPr lang="en-US" sz="1200" b="1"/>
              <a:t>Baldrige: A Practical Way of Getting Better</a:t>
            </a:r>
          </a:p>
          <a:p>
            <a:pPr algn="r"/>
            <a:r>
              <a:rPr lang="en-US" sz="1200" b="1"/>
              <a:t>Facilitator</a:t>
            </a:r>
            <a:r>
              <a:rPr lang="ja-JP" altLang="en-US" sz="1200" b="1"/>
              <a:t>’</a:t>
            </a:r>
            <a:r>
              <a:rPr lang="en-US" sz="1200" b="1"/>
              <a:t>s Guide</a:t>
            </a:r>
          </a:p>
        </p:txBody>
      </p:sp>
      <p:sp>
        <p:nvSpPr>
          <p:cNvPr id="59398" name="Line 5"/>
          <p:cNvSpPr>
            <a:spLocks noChangeShapeType="1"/>
          </p:cNvSpPr>
          <p:nvPr/>
        </p:nvSpPr>
        <p:spPr bwMode="auto">
          <a:xfrm>
            <a:off x="685800" y="598488"/>
            <a:ext cx="5791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9" name="Text Box 6"/>
          <p:cNvSpPr txBox="1">
            <a:spLocks noChangeArrowheads="1"/>
          </p:cNvSpPr>
          <p:nvPr/>
        </p:nvSpPr>
        <p:spPr bwMode="auto">
          <a:xfrm>
            <a:off x="212725" y="8605838"/>
            <a:ext cx="20018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000" b="1" i="1"/>
              <a:t>Jim Shipley &amp; Associates, Inc.</a:t>
            </a:r>
          </a:p>
          <a:p>
            <a:r>
              <a:rPr lang="en-US" sz="1000" b="1" i="1"/>
              <a:t>Copyright June 2002</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Problem vs condition</a:t>
            </a:r>
          </a:p>
          <a:p>
            <a:pPr eaLnBrk="1" hangingPunct="1">
              <a:spcBef>
                <a:spcPct val="0"/>
              </a:spcBef>
            </a:pPr>
            <a:r>
              <a:rPr lang="en-US">
                <a:latin typeface="Calibri" charset="0"/>
                <a:ea typeface="ＭＳ Ｐゴシック" charset="0"/>
                <a:cs typeface="ＭＳ Ｐゴシック" charset="0"/>
              </a:rPr>
              <a:t>Problem is something that can be fixed </a:t>
            </a:r>
          </a:p>
          <a:p>
            <a:pPr eaLnBrk="1" hangingPunct="1">
              <a:spcBef>
                <a:spcPct val="0"/>
              </a:spcBef>
            </a:pPr>
            <a:r>
              <a:rPr lang="en-US">
                <a:latin typeface="Calibri" charset="0"/>
                <a:ea typeface="ＭＳ Ｐゴシック" charset="0"/>
                <a:cs typeface="ＭＳ Ｐゴシック" charset="0"/>
              </a:rPr>
              <a:t>Condition is something that can not be changed, single parents, economic status</a:t>
            </a:r>
          </a:p>
          <a:p>
            <a:pPr eaLnBrk="1" hangingPunct="1">
              <a:spcBef>
                <a:spcPct val="0"/>
              </a:spcBef>
            </a:pPr>
            <a:r>
              <a:rPr lang="en-US">
                <a:latin typeface="Calibri" charset="0"/>
                <a:ea typeface="ＭＳ Ｐゴシック" charset="0"/>
                <a:cs typeface="ＭＳ Ｐゴシック" charset="0"/>
              </a:rPr>
              <a:t>Doug Reeves made this statement at the assessment conference Oct 2009</a:t>
            </a:r>
          </a:p>
        </p:txBody>
      </p:sp>
      <p:sp>
        <p:nvSpPr>
          <p:cNvPr id="1741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1EC4671-43FF-924A-8F35-2172EB503C7C}" type="slidenum">
              <a:rPr lang="en-US" sz="1200">
                <a:latin typeface="Calibri" charset="0"/>
              </a:rPr>
              <a:pPr eaLnBrk="1" hangingPunct="1"/>
              <a:t>26</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1"/>
          <p:cNvSpPr>
            <a:spLocks noGrp="1" noRot="1" noChangeAspect="1" noChangeArrowheads="1"/>
          </p:cNvSpPr>
          <p:nvPr>
            <p:ph type="sldImg"/>
          </p:nvPr>
        </p:nvSpPr>
        <p:spPr>
          <a:solidFill>
            <a:srgbClr val="FFFFFF"/>
          </a:solidFill>
          <a:ln/>
        </p:spPr>
      </p:sp>
      <p:sp>
        <p:nvSpPr>
          <p:cNvPr id="223235" name="Rectangle 2"/>
          <p:cNvSpPr>
            <a:spLocks noGrp="1" noChangeArrowheads="1"/>
          </p:cNvSpPr>
          <p:nvPr>
            <p:ph type="body" idx="1"/>
          </p:nvPr>
        </p:nvSpPr>
        <p:spPr>
          <a:noFill/>
          <a:ln/>
        </p:spPr>
        <p:txBody>
          <a:bodyPr/>
          <a:lstStyle/>
          <a:p>
            <a:pPr eaLnBrk="1" hangingPunct="1"/>
            <a:r>
              <a:rPr lang="en-US">
                <a:latin typeface="Helvetica" pitchFamily="-111" charset="0"/>
                <a:ea typeface="Helvetica" pitchFamily="-111" charset="0"/>
                <a:cs typeface="Helvetica" pitchFamily="-111" charset="0"/>
                <a:sym typeface="Helvetica" pitchFamily="-111" charset="0"/>
              </a:rPr>
              <a:t>continuous improvement occurs when knowledge is distributed across individuals and embedded in the culture, values, routines of the organization.  Building capacity of an organization to sustain.  When people leave the organization can continue----one person does not hold the key.</a:t>
            </a:r>
          </a:p>
          <a:p>
            <a:pPr eaLnBrk="1" hangingPunct="1"/>
            <a:endParaRPr lang="en-US">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1"/>
          <p:cNvSpPr>
            <a:spLocks noGrp="1" noRot="1" noChangeAspect="1" noChangeArrowheads="1"/>
          </p:cNvSpPr>
          <p:nvPr>
            <p:ph type="sldImg"/>
          </p:nvPr>
        </p:nvSpPr>
        <p:spPr>
          <a:solidFill>
            <a:srgbClr val="FFFFFF"/>
          </a:solidFill>
          <a:ln/>
        </p:spPr>
      </p:sp>
      <p:sp>
        <p:nvSpPr>
          <p:cNvPr id="227331" name="Rectangle 2"/>
          <p:cNvSpPr>
            <a:spLocks noGrp="1" noChangeArrowheads="1"/>
          </p:cNvSpPr>
          <p:nvPr>
            <p:ph type="body" idx="1"/>
          </p:nvPr>
        </p:nvSpPr>
        <p:spPr>
          <a:noFill/>
          <a:ln/>
        </p:spPr>
        <p:txBody>
          <a:bodyPr/>
          <a:lstStyle/>
          <a:p>
            <a:pPr eaLnBrk="1" hangingPunct="1"/>
            <a:r>
              <a:rPr lang="en-US" sz="1000" smtClean="0">
                <a:latin typeface="Helvetica" pitchFamily="-111" charset="0"/>
                <a:ea typeface="Helvetica" pitchFamily="-111" charset="0"/>
                <a:cs typeface="Helvetica" pitchFamily="-111" charset="0"/>
                <a:sym typeface="Helvetica" pitchFamily="-111" charset="0"/>
              </a:rPr>
              <a:t>Ask the right questions about ADULT behavior in the school first.</a:t>
            </a:r>
          </a:p>
          <a:p>
            <a:pPr eaLnBrk="1" hangingPunct="1"/>
            <a:r>
              <a:rPr lang="en-US" sz="1000" smtClean="0">
                <a:latin typeface="Helvetica" pitchFamily="-111" charset="0"/>
                <a:ea typeface="Helvetica" pitchFamily="-111" charset="0"/>
                <a:cs typeface="Helvetica" pitchFamily="-111" charset="0"/>
                <a:sym typeface="Helvetica" pitchFamily="-111" charset="0"/>
              </a:rPr>
              <a:t>In the profile stage, the focus is on what the data represents; we want to begin to develop hypothesis.</a:t>
            </a:r>
          </a:p>
          <a:p>
            <a:pPr eaLnBrk="1" hangingPunct="1"/>
            <a:endParaRPr lang="en-US" sz="1000" smtClean="0">
              <a:latin typeface="Hoefler Text" pitchFamily="-111" charset="0"/>
              <a:ea typeface="ＭＳ Ｐゴシック" pitchFamily="-111" charset="-128"/>
              <a:cs typeface="ＭＳ Ｐゴシック" pitchFamily="-111" charset="-128"/>
            </a:endParaRPr>
          </a:p>
          <a:p>
            <a:pPr eaLnBrk="1" hangingPunct="1"/>
            <a:r>
              <a:rPr lang="en-US" sz="1000" smtClean="0">
                <a:latin typeface="Hoefler Text" pitchFamily="-111" charset="0"/>
                <a:ea typeface="ＭＳ Ｐゴシック" pitchFamily="-111" charset="-128"/>
                <a:cs typeface="ＭＳ Ｐゴシック" pitchFamily="-111" charset="-128"/>
              </a:rPr>
              <a:t>What is it that </a:t>
            </a:r>
            <a:r>
              <a:rPr lang="en-US" sz="1000" smtClean="0">
                <a:solidFill>
                  <a:srgbClr val="0000FF"/>
                </a:solidFill>
                <a:latin typeface="Hoefler Text" pitchFamily="-111" charset="0"/>
                <a:ea typeface="ＭＳ Ｐゴシック" pitchFamily="-111" charset="-128"/>
                <a:cs typeface="ＭＳ Ｐゴシック" pitchFamily="-111" charset="-128"/>
              </a:rPr>
              <a:t>WE</a:t>
            </a:r>
            <a:r>
              <a:rPr lang="en-US" sz="1000" smtClean="0">
                <a:latin typeface="Hoefler Text" pitchFamily="-111" charset="0"/>
                <a:ea typeface="ＭＳ Ｐゴシック" pitchFamily="-111" charset="-128"/>
                <a:cs typeface="ＭＳ Ｐゴシック" pitchFamily="-111" charset="-128"/>
              </a:rPr>
              <a:t> are doing that might contribute to these results?   PDSA</a:t>
            </a:r>
          </a:p>
          <a:p>
            <a:pPr eaLnBrk="1" hangingPunct="1"/>
            <a:r>
              <a:rPr lang="en-US" sz="1000" smtClean="0">
                <a:latin typeface="Hoefler Text" pitchFamily="-111" charset="0"/>
                <a:ea typeface="ＭＳ Ｐゴシック" pitchFamily="-111" charset="-128"/>
                <a:cs typeface="ＭＳ Ｐゴシック" pitchFamily="-111" charset="-128"/>
              </a:rPr>
              <a:t>The objective here is to reflect about our practices and determine where or how </a:t>
            </a:r>
            <a:r>
              <a:rPr lang="en-US" sz="1000" smtClean="0">
                <a:solidFill>
                  <a:srgbClr val="0000FF"/>
                </a:solidFill>
                <a:latin typeface="Hoefler Text" pitchFamily="-111" charset="0"/>
                <a:ea typeface="ＭＳ Ｐゴシック" pitchFamily="-111" charset="-128"/>
                <a:cs typeface="ＭＳ Ｐゴシック" pitchFamily="-111" charset="-128"/>
              </a:rPr>
              <a:t>WE</a:t>
            </a:r>
            <a:r>
              <a:rPr lang="en-US" sz="1000" smtClean="0">
                <a:latin typeface="Hoefler Text" pitchFamily="-111" charset="0"/>
                <a:ea typeface="ＭＳ Ｐゴシック" pitchFamily="-111" charset="-128"/>
                <a:cs typeface="ＭＳ Ｐゴシック" pitchFamily="-111" charset="-128"/>
              </a:rPr>
              <a:t> can improve what </a:t>
            </a:r>
            <a:r>
              <a:rPr lang="en-US" sz="1000" smtClean="0">
                <a:solidFill>
                  <a:srgbClr val="0000FF"/>
                </a:solidFill>
                <a:latin typeface="Hoefler Text" pitchFamily="-111" charset="0"/>
                <a:ea typeface="ＭＳ Ｐゴシック" pitchFamily="-111" charset="-128"/>
                <a:cs typeface="ＭＳ Ｐゴシック" pitchFamily="-111" charset="-128"/>
              </a:rPr>
              <a:t>WE</a:t>
            </a:r>
            <a:r>
              <a:rPr lang="en-US" sz="1000" smtClean="0">
                <a:latin typeface="Hoefler Text" pitchFamily="-111" charset="0"/>
                <a:ea typeface="ＭＳ Ｐゴシック" pitchFamily="-111" charset="-128"/>
                <a:cs typeface="ＭＳ Ｐゴシック" pitchFamily="-111" charset="-128"/>
              </a:rPr>
              <a:t> do.</a:t>
            </a:r>
          </a:p>
          <a:p>
            <a:pPr eaLnBrk="1" hangingPunct="1"/>
            <a:endParaRPr lang="en-US" sz="1000" smtClean="0">
              <a:latin typeface="Hoefler Text" pitchFamily="-111" charset="0"/>
              <a:ea typeface="ＭＳ Ｐゴシック" pitchFamily="-111" charset="-128"/>
              <a:cs typeface="ＭＳ Ｐゴシック" pitchFamily="-111" charset="-128"/>
            </a:endParaRPr>
          </a:p>
          <a:p>
            <a:pPr eaLnBrk="1" hangingPunct="1"/>
            <a:r>
              <a:rPr lang="en-US" sz="1000" b="1" smtClean="0">
                <a:latin typeface="Hoefler Text" pitchFamily="-111" charset="0"/>
                <a:ea typeface="ＭＳ Ｐゴシック" pitchFamily="-111" charset="-128"/>
                <a:cs typeface="ＭＳ Ｐゴシック" pitchFamily="-111" charset="-128"/>
              </a:rPr>
              <a:t>Have this slide</a:t>
            </a:r>
          </a:p>
          <a:p>
            <a:pPr eaLnBrk="1" hangingPunct="1"/>
            <a:endParaRPr lang="en-US" sz="1000" smtClean="0">
              <a:latin typeface="Helvetica" pitchFamily="-111" charset="0"/>
              <a:ea typeface="Helvetica" pitchFamily="-111" charset="0"/>
              <a:cs typeface="Helvetica" pitchFamily="-111" charset="0"/>
              <a:sym typeface="Helvetica" pitchFamily="-11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B8D363-8A74-C044-A1AD-91D1BC3B3922}" type="datetimeFigureOut">
              <a:rPr lang="en-US" smtClean="0"/>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2817280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B8D363-8A74-C044-A1AD-91D1BC3B3922}" type="datetimeFigureOut">
              <a:rPr lang="en-US" smtClean="0"/>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259419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B8D363-8A74-C044-A1AD-91D1BC3B3922}" type="datetimeFigureOut">
              <a:rPr lang="en-US" smtClean="0"/>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2117475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B8D363-8A74-C044-A1AD-91D1BC3B3922}" type="datetimeFigureOut">
              <a:rPr lang="en-US" smtClean="0"/>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106180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B8D363-8A74-C044-A1AD-91D1BC3B3922}" type="datetimeFigureOut">
              <a:rPr lang="en-US" smtClean="0"/>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293666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B8D363-8A74-C044-A1AD-91D1BC3B3922}" type="datetimeFigureOut">
              <a:rPr lang="en-US" smtClean="0"/>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3445793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B8D363-8A74-C044-A1AD-91D1BC3B3922}" type="datetimeFigureOut">
              <a:rPr lang="en-US" smtClean="0"/>
              <a:t>11/23/11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1426926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B8D363-8A74-C044-A1AD-91D1BC3B3922}" type="datetimeFigureOut">
              <a:rPr lang="en-US" smtClean="0"/>
              <a:t>11/23/11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2863824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B8D363-8A74-C044-A1AD-91D1BC3B3922}" type="datetimeFigureOut">
              <a:rPr lang="en-US" smtClean="0"/>
              <a:t>11/23/11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1159248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B8D363-8A74-C044-A1AD-91D1BC3B3922}" type="datetimeFigureOut">
              <a:rPr lang="en-US" smtClean="0"/>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3225774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B8D363-8A74-C044-A1AD-91D1BC3B3922}" type="datetimeFigureOut">
              <a:rPr lang="en-US" smtClean="0"/>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A4400-1C01-C74B-90F5-1CE7788564E4}" type="slidenum">
              <a:rPr lang="en-US" smtClean="0"/>
              <a:t>‹#›</a:t>
            </a:fld>
            <a:endParaRPr lang="en-US"/>
          </a:p>
        </p:txBody>
      </p:sp>
    </p:spTree>
    <p:extLst>
      <p:ext uri="{BB962C8B-B14F-4D97-AF65-F5344CB8AC3E}">
        <p14:creationId xmlns:p14="http://schemas.microsoft.com/office/powerpoint/2010/main" val="33008927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B8D363-8A74-C044-A1AD-91D1BC3B3922}" type="datetimeFigureOut">
              <a:rPr lang="en-US" smtClean="0"/>
              <a:t>11/23/11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A4400-1C01-C74B-90F5-1CE7788564E4}" type="slidenum">
              <a:rPr lang="en-US" smtClean="0"/>
              <a:t>‹#›</a:t>
            </a:fld>
            <a:endParaRPr lang="en-US"/>
          </a:p>
        </p:txBody>
      </p:sp>
    </p:spTree>
    <p:extLst>
      <p:ext uri="{BB962C8B-B14F-4D97-AF65-F5344CB8AC3E}">
        <p14:creationId xmlns:p14="http://schemas.microsoft.com/office/powerpoint/2010/main" val="311121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SII1EU3huuE"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Microsoft_Excel_97_-_2004_Worksheet1.xls"/><Relationship Id="rId5" Type="http://schemas.openxmlformats.org/officeDocument/2006/relationships/image" Target="../media/image30.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Microsoft_Excel_97_-_2004_Worksheet2.xls"/><Relationship Id="rId5" Type="http://schemas.openxmlformats.org/officeDocument/2006/relationships/image" Target="../media/image31.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Macintosh%20HD:Users:Lenny:Desktop:Lenny:Lenny%202.13.09:data%20retreat:Graph%20types:graph%20types%20word%202003.doc!OLE_LINK1" TargetMode="External"/><Relationship Id="rId5" Type="http://schemas.openxmlformats.org/officeDocument/2006/relationships/image" Target="../media/image32.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oonecentraldata.wikispaces.com/" TargetMode="Externa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Macintosh%20HD:Users:Lenny:Desktop:Lenny:Lenny%202.13.09:data%20retreat:state%20wide%20SIP:McInteer_ACT_data.docx!OLE_LINK1" TargetMode="External"/><Relationship Id="rId5" Type="http://schemas.openxmlformats.org/officeDocument/2006/relationships/image" Target="../media/image34.png"/><Relationship Id="rId6" Type="http://schemas.openxmlformats.org/officeDocument/2006/relationships/image" Target="../media/image35.jpeg"/><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Boone Central Data Training</a:t>
            </a:r>
            <a:endParaRPr lang="en-US" dirty="0"/>
          </a:p>
        </p:txBody>
      </p:sp>
      <p:sp>
        <p:nvSpPr>
          <p:cNvPr id="3" name="Subtitle 2"/>
          <p:cNvSpPr>
            <a:spLocks noGrp="1"/>
          </p:cNvSpPr>
          <p:nvPr>
            <p:ph type="subTitle" idx="1"/>
          </p:nvPr>
        </p:nvSpPr>
        <p:spPr/>
        <p:txBody>
          <a:bodyPr/>
          <a:lstStyle/>
          <a:p>
            <a:r>
              <a:rPr lang="en-US" dirty="0" smtClean="0"/>
              <a:t>November </a:t>
            </a:r>
            <a:r>
              <a:rPr lang="en-US" dirty="0" smtClean="0"/>
              <a:t>28, </a:t>
            </a:r>
            <a:r>
              <a:rPr lang="en-US" dirty="0" smtClean="0"/>
              <a:t>2011</a:t>
            </a:r>
          </a:p>
          <a:p>
            <a:r>
              <a:rPr lang="en-US" dirty="0" smtClean="0"/>
              <a:t>Toby Boss</a:t>
            </a:r>
          </a:p>
          <a:p>
            <a:r>
              <a:rPr lang="en-US" dirty="0" smtClean="0"/>
              <a:t>ESU 6</a:t>
            </a:r>
            <a:endParaRPr lang="en-US" dirty="0"/>
          </a:p>
        </p:txBody>
      </p:sp>
    </p:spTree>
    <p:extLst>
      <p:ext uri="{BB962C8B-B14F-4D97-AF65-F5344CB8AC3E}">
        <p14:creationId xmlns:p14="http://schemas.microsoft.com/office/powerpoint/2010/main" val="36440528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en-US"/>
          </a:p>
        </p:txBody>
      </p:sp>
      <p:sp>
        <p:nvSpPr>
          <p:cNvPr id="4099" name="Rectangle 3"/>
          <p:cNvSpPr>
            <a:spLocks noGrp="1" noChangeArrowheads="1"/>
          </p:cNvSpPr>
          <p:nvPr>
            <p:ph type="body" idx="1"/>
          </p:nvPr>
        </p:nvSpPr>
        <p:spPr/>
        <p:txBody>
          <a:bodyPr/>
          <a:lstStyle/>
          <a:p>
            <a:pPr eaLnBrk="1" hangingPunct="1"/>
            <a:endParaRPr lang="en-US"/>
          </a:p>
        </p:txBody>
      </p:sp>
      <p:pic>
        <p:nvPicPr>
          <p:cNvPr id="4100" name="Picture 4" descr="ATT00003"/>
          <p:cNvPicPr>
            <a:picLocks noChangeAspect="1" noChangeArrowheads="1"/>
          </p:cNvPicPr>
          <p:nvPr/>
        </p:nvPicPr>
        <p:blipFill>
          <a:blip r:embed="rId2"/>
          <a:srcRect/>
          <a:stretch>
            <a:fillRect/>
          </a:stretch>
        </p:blipFill>
        <p:spPr bwMode="auto">
          <a:xfrm>
            <a:off x="2190751" y="1585913"/>
            <a:ext cx="4762500" cy="3686175"/>
          </a:xfrm>
          <a:prstGeom prst="rect">
            <a:avLst/>
          </a:prstGeom>
          <a:noFill/>
          <a:ln w="9525">
            <a:noFill/>
            <a:miter lim="800000"/>
            <a:headEnd/>
            <a:tailEnd/>
          </a:ln>
        </p:spPr>
      </p:pic>
    </p:spTree>
    <p:extLst>
      <p:ext uri="{BB962C8B-B14F-4D97-AF65-F5344CB8AC3E}">
        <p14:creationId xmlns:p14="http://schemas.microsoft.com/office/powerpoint/2010/main" val="306293166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en-US"/>
          </a:p>
        </p:txBody>
      </p:sp>
      <p:sp>
        <p:nvSpPr>
          <p:cNvPr id="5123" name="Rectangle 3"/>
          <p:cNvSpPr>
            <a:spLocks noGrp="1" noChangeArrowheads="1"/>
          </p:cNvSpPr>
          <p:nvPr>
            <p:ph type="body" idx="1"/>
          </p:nvPr>
        </p:nvSpPr>
        <p:spPr/>
        <p:txBody>
          <a:bodyPr/>
          <a:lstStyle/>
          <a:p>
            <a:pPr eaLnBrk="1" hangingPunct="1"/>
            <a:endParaRPr lang="en-US"/>
          </a:p>
        </p:txBody>
      </p:sp>
      <p:pic>
        <p:nvPicPr>
          <p:cNvPr id="5124" name="Picture 4" descr="ATT00004"/>
          <p:cNvPicPr>
            <a:picLocks noChangeAspect="1" noChangeArrowheads="1"/>
          </p:cNvPicPr>
          <p:nvPr/>
        </p:nvPicPr>
        <p:blipFill>
          <a:blip r:embed="rId2"/>
          <a:srcRect/>
          <a:stretch>
            <a:fillRect/>
          </a:stretch>
        </p:blipFill>
        <p:spPr bwMode="auto">
          <a:xfrm>
            <a:off x="2190751" y="1776413"/>
            <a:ext cx="4762500" cy="3305175"/>
          </a:xfrm>
          <a:prstGeom prst="rect">
            <a:avLst/>
          </a:prstGeom>
          <a:noFill/>
          <a:ln w="9525">
            <a:noFill/>
            <a:miter lim="800000"/>
            <a:headEnd/>
            <a:tailEnd/>
          </a:ln>
        </p:spPr>
      </p:pic>
    </p:spTree>
    <p:extLst>
      <p:ext uri="{BB962C8B-B14F-4D97-AF65-F5344CB8AC3E}">
        <p14:creationId xmlns:p14="http://schemas.microsoft.com/office/powerpoint/2010/main" val="251259990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a:p>
        </p:txBody>
      </p:sp>
      <p:sp>
        <p:nvSpPr>
          <p:cNvPr id="6147" name="Rectangle 3"/>
          <p:cNvSpPr>
            <a:spLocks noGrp="1" noChangeArrowheads="1"/>
          </p:cNvSpPr>
          <p:nvPr>
            <p:ph type="body" idx="1"/>
          </p:nvPr>
        </p:nvSpPr>
        <p:spPr/>
        <p:txBody>
          <a:bodyPr/>
          <a:lstStyle/>
          <a:p>
            <a:pPr eaLnBrk="1" hangingPunct="1"/>
            <a:endParaRPr lang="en-US"/>
          </a:p>
        </p:txBody>
      </p:sp>
      <p:pic>
        <p:nvPicPr>
          <p:cNvPr id="6148" name="Picture 4" descr="ATT00005"/>
          <p:cNvPicPr>
            <a:picLocks noChangeAspect="1" noChangeArrowheads="1"/>
          </p:cNvPicPr>
          <p:nvPr/>
        </p:nvPicPr>
        <p:blipFill>
          <a:blip r:embed="rId2"/>
          <a:srcRect/>
          <a:stretch>
            <a:fillRect/>
          </a:stretch>
        </p:blipFill>
        <p:spPr bwMode="auto">
          <a:xfrm>
            <a:off x="2195514" y="1524000"/>
            <a:ext cx="4752975" cy="3810000"/>
          </a:xfrm>
          <a:prstGeom prst="rect">
            <a:avLst/>
          </a:prstGeom>
          <a:noFill/>
          <a:ln w="9525">
            <a:noFill/>
            <a:miter lim="800000"/>
            <a:headEnd/>
            <a:tailEnd/>
          </a:ln>
        </p:spPr>
      </p:pic>
    </p:spTree>
    <p:extLst>
      <p:ext uri="{BB962C8B-B14F-4D97-AF65-F5344CB8AC3E}">
        <p14:creationId xmlns:p14="http://schemas.microsoft.com/office/powerpoint/2010/main" val="197915451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US"/>
          </a:p>
        </p:txBody>
      </p:sp>
      <p:sp>
        <p:nvSpPr>
          <p:cNvPr id="10243" name="Rectangle 3"/>
          <p:cNvSpPr>
            <a:spLocks noGrp="1" noChangeArrowheads="1"/>
          </p:cNvSpPr>
          <p:nvPr>
            <p:ph type="body" idx="1"/>
          </p:nvPr>
        </p:nvSpPr>
        <p:spPr/>
        <p:txBody>
          <a:bodyPr/>
          <a:lstStyle/>
          <a:p>
            <a:pPr eaLnBrk="1" hangingPunct="1"/>
            <a:endParaRPr lang="en-US"/>
          </a:p>
        </p:txBody>
      </p:sp>
      <p:pic>
        <p:nvPicPr>
          <p:cNvPr id="10244" name="Picture 4" descr="ATT00009"/>
          <p:cNvPicPr>
            <a:picLocks noChangeAspect="1" noChangeArrowheads="1"/>
          </p:cNvPicPr>
          <p:nvPr/>
        </p:nvPicPr>
        <p:blipFill>
          <a:blip r:embed="rId2"/>
          <a:srcRect/>
          <a:stretch>
            <a:fillRect/>
          </a:stretch>
        </p:blipFill>
        <p:spPr bwMode="auto">
          <a:xfrm>
            <a:off x="2190751" y="1514475"/>
            <a:ext cx="4762500" cy="3829050"/>
          </a:xfrm>
          <a:prstGeom prst="rect">
            <a:avLst/>
          </a:prstGeom>
          <a:noFill/>
          <a:ln w="9525">
            <a:noFill/>
            <a:miter lim="800000"/>
            <a:headEnd/>
            <a:tailEnd/>
          </a:ln>
        </p:spPr>
      </p:pic>
    </p:spTree>
    <p:extLst>
      <p:ext uri="{BB962C8B-B14F-4D97-AF65-F5344CB8AC3E}">
        <p14:creationId xmlns:p14="http://schemas.microsoft.com/office/powerpoint/2010/main" val="359438697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n-US"/>
          </a:p>
        </p:txBody>
      </p:sp>
      <p:sp>
        <p:nvSpPr>
          <p:cNvPr id="11267" name="Rectangle 3"/>
          <p:cNvSpPr>
            <a:spLocks noGrp="1" noChangeArrowheads="1"/>
          </p:cNvSpPr>
          <p:nvPr>
            <p:ph type="body" idx="1"/>
          </p:nvPr>
        </p:nvSpPr>
        <p:spPr/>
        <p:txBody>
          <a:bodyPr/>
          <a:lstStyle/>
          <a:p>
            <a:pPr eaLnBrk="1" hangingPunct="1"/>
            <a:endParaRPr lang="en-US"/>
          </a:p>
        </p:txBody>
      </p:sp>
      <p:pic>
        <p:nvPicPr>
          <p:cNvPr id="11268" name="Picture 4" descr="ATT00010"/>
          <p:cNvPicPr>
            <a:picLocks noChangeAspect="1" noChangeArrowheads="1"/>
          </p:cNvPicPr>
          <p:nvPr/>
        </p:nvPicPr>
        <p:blipFill>
          <a:blip r:embed="rId2"/>
          <a:srcRect/>
          <a:stretch>
            <a:fillRect/>
          </a:stretch>
        </p:blipFill>
        <p:spPr bwMode="auto">
          <a:xfrm>
            <a:off x="2195514" y="1619250"/>
            <a:ext cx="4752975" cy="3619500"/>
          </a:xfrm>
          <a:prstGeom prst="rect">
            <a:avLst/>
          </a:prstGeom>
          <a:noFill/>
          <a:ln w="9525">
            <a:noFill/>
            <a:miter lim="800000"/>
            <a:headEnd/>
            <a:tailEnd/>
          </a:ln>
        </p:spPr>
      </p:pic>
    </p:spTree>
    <p:extLst>
      <p:ext uri="{BB962C8B-B14F-4D97-AF65-F5344CB8AC3E}">
        <p14:creationId xmlns:p14="http://schemas.microsoft.com/office/powerpoint/2010/main" val="191185739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n-US"/>
          </a:p>
        </p:txBody>
      </p:sp>
      <p:sp>
        <p:nvSpPr>
          <p:cNvPr id="12291" name="Rectangle 3"/>
          <p:cNvSpPr>
            <a:spLocks noGrp="1" noChangeArrowheads="1"/>
          </p:cNvSpPr>
          <p:nvPr>
            <p:ph type="body" idx="1"/>
          </p:nvPr>
        </p:nvSpPr>
        <p:spPr/>
        <p:txBody>
          <a:bodyPr/>
          <a:lstStyle/>
          <a:p>
            <a:pPr eaLnBrk="1" hangingPunct="1"/>
            <a:endParaRPr lang="en-US"/>
          </a:p>
        </p:txBody>
      </p:sp>
      <p:pic>
        <p:nvPicPr>
          <p:cNvPr id="12292" name="Picture 4" descr="ATT00011"/>
          <p:cNvPicPr>
            <a:picLocks noChangeAspect="1" noChangeArrowheads="1"/>
          </p:cNvPicPr>
          <p:nvPr/>
        </p:nvPicPr>
        <p:blipFill>
          <a:blip r:embed="rId2"/>
          <a:srcRect/>
          <a:stretch>
            <a:fillRect/>
          </a:stretch>
        </p:blipFill>
        <p:spPr bwMode="auto">
          <a:xfrm>
            <a:off x="2195514" y="1243013"/>
            <a:ext cx="4752975" cy="4371975"/>
          </a:xfrm>
          <a:prstGeom prst="rect">
            <a:avLst/>
          </a:prstGeom>
          <a:noFill/>
          <a:ln w="9525">
            <a:noFill/>
            <a:miter lim="800000"/>
            <a:headEnd/>
            <a:tailEnd/>
          </a:ln>
        </p:spPr>
      </p:pic>
    </p:spTree>
    <p:extLst>
      <p:ext uri="{BB962C8B-B14F-4D97-AF65-F5344CB8AC3E}">
        <p14:creationId xmlns:p14="http://schemas.microsoft.com/office/powerpoint/2010/main" val="124361119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lstStyle/>
          <a:p>
            <a:r>
              <a:rPr lang="en-US" b="1" dirty="0" smtClean="0"/>
              <a:t>To increase knowledge about the use of data to influence instruction</a:t>
            </a:r>
          </a:p>
        </p:txBody>
      </p:sp>
      <p:pic>
        <p:nvPicPr>
          <p:cNvPr id="4" name="Picture 3"/>
          <p:cNvPicPr>
            <a:picLocks noChangeAspect="1"/>
          </p:cNvPicPr>
          <p:nvPr/>
        </p:nvPicPr>
        <p:blipFill>
          <a:blip r:embed="rId2"/>
          <a:stretch>
            <a:fillRect/>
          </a:stretch>
        </p:blipFill>
        <p:spPr>
          <a:xfrm>
            <a:off x="2000250" y="2762250"/>
            <a:ext cx="4270375" cy="3556000"/>
          </a:xfrm>
          <a:prstGeom prst="rect">
            <a:avLst/>
          </a:prstGeom>
        </p:spPr>
      </p:pic>
    </p:spTree>
    <p:extLst>
      <p:ext uri="{BB962C8B-B14F-4D97-AF65-F5344CB8AC3E}">
        <p14:creationId xmlns:p14="http://schemas.microsoft.com/office/powerpoint/2010/main" val="42128902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data important?</a:t>
            </a:r>
            <a:endParaRPr lang="en-US" dirty="0"/>
          </a:p>
        </p:txBody>
      </p:sp>
      <p:pic>
        <p:nvPicPr>
          <p:cNvPr id="4" name="Content Placeholder 3"/>
          <p:cNvPicPr>
            <a:picLocks noGrp="1" noChangeAspect="1"/>
          </p:cNvPicPr>
          <p:nvPr>
            <p:ph idx="1"/>
          </p:nvPr>
        </p:nvPicPr>
        <p:blipFill>
          <a:blip r:embed="rId2"/>
          <a:srcRect t="2723" b="2723"/>
          <a:stretch>
            <a:fillRect/>
          </a:stretch>
        </p:blipFill>
        <p:spPr>
          <a:prstGeom prst="rect">
            <a:avLst/>
          </a:prstGeom>
        </p:spPr>
      </p:pic>
    </p:spTree>
    <p:extLst>
      <p:ext uri="{BB962C8B-B14F-4D97-AF65-F5344CB8AC3E}">
        <p14:creationId xmlns:p14="http://schemas.microsoft.com/office/powerpoint/2010/main" val="29386233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543800" y="5638800"/>
            <a:ext cx="1600200" cy="1219200"/>
          </a:xfrm>
          <a:prstGeom prst="rect">
            <a:avLst/>
          </a:prstGeom>
          <a:solidFill>
            <a:srgbClr val="66CCF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sp>
        <p:nvSpPr>
          <p:cNvPr id="60419" name="Title 4"/>
          <p:cNvSpPr>
            <a:spLocks noGrp="1"/>
          </p:cNvSpPr>
          <p:nvPr>
            <p:ph type="ctrTitle"/>
          </p:nvPr>
        </p:nvSpPr>
        <p:spPr/>
        <p:txBody>
          <a:bodyPr>
            <a:normAutofit fontScale="90000"/>
          </a:bodyPr>
          <a:lstStyle/>
          <a:p>
            <a:pPr eaLnBrk="1" hangingPunct="1"/>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Without data, you</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re just another person with an opinion.</a:t>
            </a:r>
            <a:r>
              <a:rPr lang="ja-JP" altLang="en-US">
                <a:latin typeface="Calibri" charset="0"/>
                <a:ea typeface="ＭＳ Ｐゴシック" charset="0"/>
                <a:cs typeface="ＭＳ Ｐゴシック" charset="0"/>
              </a:rPr>
              <a:t>”</a:t>
            </a:r>
            <a:endParaRPr lang="en-US">
              <a:latin typeface="Calibri" charset="0"/>
              <a:ea typeface="ＭＳ Ｐゴシック" charset="0"/>
              <a:cs typeface="ＭＳ Ｐゴシック" charset="0"/>
            </a:endParaRPr>
          </a:p>
        </p:txBody>
      </p:sp>
      <p:sp>
        <p:nvSpPr>
          <p:cNvPr id="18436" name="Subtitle 5"/>
          <p:cNvSpPr>
            <a:spLocks noGrp="1"/>
          </p:cNvSpPr>
          <p:nvPr>
            <p:ph type="subTitle" idx="1"/>
          </p:nvPr>
        </p:nvSpPr>
        <p:spPr>
          <a:xfrm>
            <a:off x="3124200" y="4343400"/>
            <a:ext cx="4165600" cy="1238250"/>
          </a:xfrm>
        </p:spPr>
        <p:txBody>
          <a:bodyPr/>
          <a:lstStyle/>
          <a:p>
            <a:pPr eaLnBrk="1" hangingPunct="1">
              <a:buFont typeface="Arial" pitchFamily="-106" charset="0"/>
              <a:buNone/>
              <a:defRPr/>
            </a:pPr>
            <a:r>
              <a:rPr lang="en-US" sz="2400" smtClean="0"/>
              <a:t>Scott Ebbrecht, Principal in Westernville, Ohio</a:t>
            </a:r>
          </a:p>
        </p:txBody>
      </p:sp>
      <p:sp>
        <p:nvSpPr>
          <p:cNvPr id="18437" name="Slide Number Placeholder 3"/>
          <p:cNvSpPr>
            <a:spLocks noGrp="1"/>
          </p:cNvSpPr>
          <p:nvPr>
            <p:ph type="sldNum" sz="quarter" idx="12"/>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E3F65DF-A818-984A-AB83-B580863036BC}" type="slidenum">
              <a:rPr lang="en-US" sz="1200">
                <a:solidFill>
                  <a:srgbClr val="898989"/>
                </a:solidFill>
              </a:rPr>
              <a:pPr eaLnBrk="1" hangingPunct="1"/>
              <a:t>18</a:t>
            </a:fld>
            <a:endParaRPr lang="en-US" sz="1200">
              <a:solidFill>
                <a:srgbClr val="898989"/>
              </a:solidFill>
            </a:endParaRPr>
          </a:p>
        </p:txBody>
      </p:sp>
      <p:pic>
        <p:nvPicPr>
          <p:cNvPr id="60422"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200400"/>
            <a:ext cx="1858963"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16647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Always keep the kid in the chair</a:t>
            </a:r>
            <a:endParaRPr lang="en-US" dirty="0"/>
          </a:p>
        </p:txBody>
      </p:sp>
      <p:pic>
        <p:nvPicPr>
          <p:cNvPr id="5" name="Picture 4"/>
          <p:cNvPicPr>
            <a:picLocks noChangeAspect="1"/>
          </p:cNvPicPr>
          <p:nvPr/>
        </p:nvPicPr>
        <p:blipFill>
          <a:blip r:embed="rId2"/>
          <a:stretch>
            <a:fillRect/>
          </a:stretch>
        </p:blipFill>
        <p:spPr>
          <a:xfrm>
            <a:off x="2361663" y="2197100"/>
            <a:ext cx="4286715" cy="3457960"/>
          </a:xfrm>
          <a:prstGeom prst="rect">
            <a:avLst/>
          </a:prstGeom>
        </p:spPr>
      </p:pic>
    </p:spTree>
    <p:extLst>
      <p:ext uri="{BB962C8B-B14F-4D97-AF65-F5344CB8AC3E}">
        <p14:creationId xmlns:p14="http://schemas.microsoft.com/office/powerpoint/2010/main" val="129332643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atin typeface="Arial" charset="0"/>
                <a:cs typeface="Arial" charset="0"/>
              </a:rPr>
              <a:t>My Background</a:t>
            </a:r>
          </a:p>
        </p:txBody>
      </p:sp>
      <p:sp>
        <p:nvSpPr>
          <p:cNvPr id="17411" name="Content Placeholder 2"/>
          <p:cNvSpPr>
            <a:spLocks noGrp="1"/>
          </p:cNvSpPr>
          <p:nvPr>
            <p:ph idx="1"/>
          </p:nvPr>
        </p:nvSpPr>
        <p:spPr/>
        <p:txBody>
          <a:bodyPr/>
          <a:lstStyle/>
          <a:p>
            <a:endParaRPr lang="en-US">
              <a:latin typeface="Arial" charset="0"/>
              <a:cs typeface="Arial" charset="0"/>
            </a:endParaRPr>
          </a:p>
        </p:txBody>
      </p:sp>
    </p:spTree>
    <p:extLst>
      <p:ext uri="{BB962C8B-B14F-4D97-AF65-F5344CB8AC3E}">
        <p14:creationId xmlns:p14="http://schemas.microsoft.com/office/powerpoint/2010/main" val="362758022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17513"/>
            <a:ext cx="7126288" cy="605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6506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763" y="487363"/>
            <a:ext cx="7100887" cy="588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08528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p:cNvGrpSpPr>
            <a:grpSpLocks/>
          </p:cNvGrpSpPr>
          <p:nvPr/>
        </p:nvGrpSpPr>
        <p:grpSpPr bwMode="auto">
          <a:xfrm>
            <a:off x="1368425" y="1295400"/>
            <a:ext cx="7699375" cy="3886200"/>
            <a:chOff x="384" y="384"/>
            <a:chExt cx="4850" cy="2448"/>
          </a:xfrm>
        </p:grpSpPr>
        <p:sp>
          <p:nvSpPr>
            <p:cNvPr id="52228" name="Line 3"/>
            <p:cNvSpPr>
              <a:spLocks noChangeShapeType="1"/>
            </p:cNvSpPr>
            <p:nvPr/>
          </p:nvSpPr>
          <p:spPr bwMode="auto">
            <a:xfrm flipH="1">
              <a:off x="3072" y="2400"/>
              <a:ext cx="720"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2229" name="Group 4"/>
            <p:cNvGrpSpPr>
              <a:grpSpLocks/>
            </p:cNvGrpSpPr>
            <p:nvPr/>
          </p:nvGrpSpPr>
          <p:grpSpPr bwMode="auto">
            <a:xfrm>
              <a:off x="384" y="384"/>
              <a:ext cx="4850" cy="2448"/>
              <a:chOff x="528" y="864"/>
              <a:chExt cx="4850" cy="2448"/>
            </a:xfrm>
          </p:grpSpPr>
          <p:sp>
            <p:nvSpPr>
              <p:cNvPr id="52230" name="Text Box 5"/>
              <p:cNvSpPr txBox="1">
                <a:spLocks noChangeArrowheads="1"/>
              </p:cNvSpPr>
              <p:nvPr/>
            </p:nvSpPr>
            <p:spPr bwMode="auto">
              <a:xfrm>
                <a:off x="2016" y="864"/>
                <a:ext cx="163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a:latin typeface="Arial Rounded MT Bold" charset="0"/>
                  </a:rPr>
                  <a:t> </a:t>
                </a:r>
                <a:r>
                  <a:rPr lang="en-US" sz="2000">
                    <a:latin typeface="Arial Rounded MT Bold" charset="0"/>
                  </a:rPr>
                  <a:t>School Improvement</a:t>
                </a:r>
                <a:endParaRPr lang="en-US" sz="2000">
                  <a:latin typeface="Times New Roman" charset="0"/>
                </a:endParaRPr>
              </a:p>
            </p:txBody>
          </p:sp>
          <p:sp>
            <p:nvSpPr>
              <p:cNvPr id="52231" name="Text Box 6"/>
              <p:cNvSpPr txBox="1">
                <a:spLocks noChangeArrowheads="1"/>
              </p:cNvSpPr>
              <p:nvPr/>
            </p:nvSpPr>
            <p:spPr bwMode="auto">
              <a:xfrm>
                <a:off x="528" y="2688"/>
                <a:ext cx="10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Safe</a:t>
                </a:r>
                <a:r>
                  <a:rPr lang="en-US">
                    <a:latin typeface="Arial Rounded MT Bold" charset="0"/>
                  </a:rPr>
                  <a:t> </a:t>
                </a:r>
                <a:r>
                  <a:rPr lang="en-US" sz="2000">
                    <a:latin typeface="Arial Rounded MT Bold" charset="0"/>
                  </a:rPr>
                  <a:t>Schools</a:t>
                </a:r>
                <a:endParaRPr lang="en-US" sz="2000">
                  <a:latin typeface="Times New Roman" charset="0"/>
                </a:endParaRPr>
              </a:p>
            </p:txBody>
          </p:sp>
          <p:sp>
            <p:nvSpPr>
              <p:cNvPr id="52232" name="Text Box 7"/>
              <p:cNvSpPr txBox="1">
                <a:spLocks noChangeArrowheads="1"/>
              </p:cNvSpPr>
              <p:nvPr/>
            </p:nvSpPr>
            <p:spPr bwMode="auto">
              <a:xfrm>
                <a:off x="1920" y="3024"/>
                <a:ext cx="12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School</a:t>
                </a:r>
                <a:r>
                  <a:rPr lang="en-US">
                    <a:latin typeface="Arial Rounded MT Bold" charset="0"/>
                  </a:rPr>
                  <a:t>-</a:t>
                </a:r>
                <a:r>
                  <a:rPr lang="en-US" sz="2000">
                    <a:latin typeface="Arial Rounded MT Bold" charset="0"/>
                  </a:rPr>
                  <a:t>to</a:t>
                </a:r>
                <a:r>
                  <a:rPr lang="en-US">
                    <a:latin typeface="Arial Rounded MT Bold" charset="0"/>
                  </a:rPr>
                  <a:t>-</a:t>
                </a:r>
                <a:r>
                  <a:rPr lang="en-US" sz="2000">
                    <a:latin typeface="Arial Rounded MT Bold" charset="0"/>
                  </a:rPr>
                  <a:t>Work</a:t>
                </a:r>
                <a:endParaRPr lang="en-US" sz="2000">
                  <a:latin typeface="Times New Roman" charset="0"/>
                </a:endParaRPr>
              </a:p>
            </p:txBody>
          </p:sp>
          <p:sp>
            <p:nvSpPr>
              <p:cNvPr id="52233" name="Text Box 8"/>
              <p:cNvSpPr txBox="1">
                <a:spLocks noChangeArrowheads="1"/>
              </p:cNvSpPr>
              <p:nvPr/>
            </p:nvSpPr>
            <p:spPr bwMode="auto">
              <a:xfrm>
                <a:off x="3264" y="2880"/>
                <a:ext cx="14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Staff</a:t>
                </a:r>
                <a:r>
                  <a:rPr lang="en-US">
                    <a:latin typeface="Arial Rounded MT Bold" charset="0"/>
                  </a:rPr>
                  <a:t> </a:t>
                </a:r>
                <a:r>
                  <a:rPr lang="en-US" sz="2000">
                    <a:latin typeface="Arial Rounded MT Bold" charset="0"/>
                  </a:rPr>
                  <a:t>Development</a:t>
                </a:r>
                <a:endParaRPr lang="en-US" sz="2000">
                  <a:latin typeface="Times New Roman" charset="0"/>
                </a:endParaRPr>
              </a:p>
            </p:txBody>
          </p:sp>
          <p:sp>
            <p:nvSpPr>
              <p:cNvPr id="52234" name="Text Box 9"/>
              <p:cNvSpPr txBox="1">
                <a:spLocks noChangeArrowheads="1"/>
              </p:cNvSpPr>
              <p:nvPr/>
            </p:nvSpPr>
            <p:spPr bwMode="auto">
              <a:xfrm>
                <a:off x="576" y="1680"/>
                <a:ext cx="106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Assessments</a:t>
                </a:r>
                <a:endParaRPr lang="en-US" sz="2000">
                  <a:latin typeface="Times New Roman" charset="0"/>
                </a:endParaRPr>
              </a:p>
            </p:txBody>
          </p:sp>
          <p:sp>
            <p:nvSpPr>
              <p:cNvPr id="52235" name="Text Box 10"/>
              <p:cNvSpPr txBox="1">
                <a:spLocks noChangeArrowheads="1"/>
              </p:cNvSpPr>
              <p:nvPr/>
            </p:nvSpPr>
            <p:spPr bwMode="auto">
              <a:xfrm>
                <a:off x="720" y="1200"/>
                <a:ext cx="114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Empowerment</a:t>
                </a:r>
                <a:endParaRPr lang="en-US" sz="2000">
                  <a:latin typeface="Times New Roman" charset="0"/>
                </a:endParaRPr>
              </a:p>
            </p:txBody>
          </p:sp>
          <p:sp>
            <p:nvSpPr>
              <p:cNvPr id="52236" name="Text Box 11"/>
              <p:cNvSpPr txBox="1">
                <a:spLocks noChangeArrowheads="1"/>
              </p:cNvSpPr>
              <p:nvPr/>
            </p:nvSpPr>
            <p:spPr bwMode="auto">
              <a:xfrm>
                <a:off x="1008" y="2160"/>
                <a:ext cx="8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Standards</a:t>
                </a:r>
                <a:endParaRPr lang="en-US" sz="2000">
                  <a:latin typeface="Times New Roman" charset="0"/>
                </a:endParaRPr>
              </a:p>
            </p:txBody>
          </p:sp>
          <p:sp>
            <p:nvSpPr>
              <p:cNvPr id="52237" name="Text Box 12"/>
              <p:cNvSpPr txBox="1">
                <a:spLocks noChangeArrowheads="1"/>
              </p:cNvSpPr>
              <p:nvPr/>
            </p:nvSpPr>
            <p:spPr bwMode="auto">
              <a:xfrm>
                <a:off x="3504" y="1296"/>
                <a:ext cx="54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NCLB</a:t>
                </a:r>
                <a:endParaRPr lang="en-US" sz="2000">
                  <a:latin typeface="Times New Roman" charset="0"/>
                </a:endParaRPr>
              </a:p>
            </p:txBody>
          </p:sp>
          <p:sp>
            <p:nvSpPr>
              <p:cNvPr id="52238" name="Text Box 13"/>
              <p:cNvSpPr txBox="1">
                <a:spLocks noChangeArrowheads="1"/>
              </p:cNvSpPr>
              <p:nvPr/>
            </p:nvSpPr>
            <p:spPr bwMode="auto">
              <a:xfrm>
                <a:off x="3504" y="2496"/>
                <a:ext cx="1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Arial Rounded MT Bold" charset="0"/>
                  </a:rPr>
                  <a:t>Accountability</a:t>
                </a:r>
                <a:endParaRPr lang="en-US" sz="2000">
                  <a:latin typeface="Times New Roman" charset="0"/>
                </a:endParaRPr>
              </a:p>
            </p:txBody>
          </p:sp>
          <p:sp>
            <p:nvSpPr>
              <p:cNvPr id="52239" name="Line 14"/>
              <p:cNvSpPr>
                <a:spLocks noChangeShapeType="1"/>
              </p:cNvSpPr>
              <p:nvPr/>
            </p:nvSpPr>
            <p:spPr bwMode="auto">
              <a:xfrm flipV="1">
                <a:off x="1488" y="2448"/>
                <a:ext cx="528" cy="816"/>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0" name="Line 15"/>
              <p:cNvSpPr>
                <a:spLocks noChangeShapeType="1"/>
              </p:cNvSpPr>
              <p:nvPr/>
            </p:nvSpPr>
            <p:spPr bwMode="auto">
              <a:xfrm>
                <a:off x="2208" y="2784"/>
                <a:ext cx="576" cy="144"/>
              </a:xfrm>
              <a:prstGeom prst="line">
                <a:avLst/>
              </a:prstGeom>
              <a:noFill/>
              <a:ln w="762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1" name="Line 16"/>
              <p:cNvSpPr>
                <a:spLocks noChangeShapeType="1"/>
              </p:cNvSpPr>
              <p:nvPr/>
            </p:nvSpPr>
            <p:spPr bwMode="auto">
              <a:xfrm flipV="1">
                <a:off x="2352" y="1584"/>
                <a:ext cx="336" cy="864"/>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2" name="Line 17"/>
              <p:cNvSpPr>
                <a:spLocks noChangeShapeType="1"/>
              </p:cNvSpPr>
              <p:nvPr/>
            </p:nvSpPr>
            <p:spPr bwMode="auto">
              <a:xfrm>
                <a:off x="1392" y="2016"/>
                <a:ext cx="912" cy="0"/>
              </a:xfrm>
              <a:prstGeom prst="line">
                <a:avLst/>
              </a:prstGeom>
              <a:noFill/>
              <a:ln w="762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3" name="Line 18"/>
              <p:cNvSpPr>
                <a:spLocks noChangeShapeType="1"/>
              </p:cNvSpPr>
              <p:nvPr/>
            </p:nvSpPr>
            <p:spPr bwMode="auto">
              <a:xfrm>
                <a:off x="2064" y="1296"/>
                <a:ext cx="384" cy="384"/>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4" name="Line 19"/>
              <p:cNvSpPr>
                <a:spLocks noChangeShapeType="1"/>
              </p:cNvSpPr>
              <p:nvPr/>
            </p:nvSpPr>
            <p:spPr bwMode="auto">
              <a:xfrm flipV="1">
                <a:off x="2832" y="1968"/>
                <a:ext cx="0" cy="624"/>
              </a:xfrm>
              <a:prstGeom prst="line">
                <a:avLst/>
              </a:prstGeom>
              <a:noFill/>
              <a:ln w="762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5" name="Line 20"/>
              <p:cNvSpPr>
                <a:spLocks noChangeShapeType="1"/>
              </p:cNvSpPr>
              <p:nvPr/>
            </p:nvSpPr>
            <p:spPr bwMode="auto">
              <a:xfrm>
                <a:off x="3120" y="1872"/>
                <a:ext cx="336" cy="480"/>
              </a:xfrm>
              <a:prstGeom prst="line">
                <a:avLst/>
              </a:prstGeom>
              <a:noFill/>
              <a:ln w="571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6" name="Line 21"/>
              <p:cNvSpPr>
                <a:spLocks noChangeShapeType="1"/>
              </p:cNvSpPr>
              <p:nvPr/>
            </p:nvSpPr>
            <p:spPr bwMode="auto">
              <a:xfrm flipH="1">
                <a:off x="2928" y="1296"/>
                <a:ext cx="528" cy="336"/>
              </a:xfrm>
              <a:prstGeom prst="line">
                <a:avLst/>
              </a:prstGeom>
              <a:noFill/>
              <a:ln w="762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7" name="Text Box 22"/>
              <p:cNvSpPr txBox="1">
                <a:spLocks noChangeArrowheads="1"/>
              </p:cNvSpPr>
              <p:nvPr/>
            </p:nvSpPr>
            <p:spPr bwMode="auto">
              <a:xfrm>
                <a:off x="3216" y="1824"/>
                <a:ext cx="216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a:latin typeface="Arial Rounded MT Bold" charset="0"/>
                  </a:rPr>
                  <a:t> </a:t>
                </a:r>
                <a:r>
                  <a:rPr lang="en-US" sz="2000">
                    <a:latin typeface="Arial Rounded MT Bold" charset="0"/>
                  </a:rPr>
                  <a:t>Site Based Decision Making</a:t>
                </a:r>
                <a:endParaRPr lang="en-US" sz="2000">
                  <a:latin typeface="Times New Roman" charset="0"/>
                </a:endParaRPr>
              </a:p>
            </p:txBody>
          </p:sp>
        </p:grpSp>
      </p:grpSp>
      <p:sp>
        <p:nvSpPr>
          <p:cNvPr id="52227" name="Rectangle 23"/>
          <p:cNvSpPr>
            <a:spLocks noGrp="1" noChangeArrowheads="1"/>
          </p:cNvSpPr>
          <p:nvPr>
            <p:ph type="title"/>
          </p:nvPr>
        </p:nvSpPr>
        <p:spPr>
          <a:xfrm>
            <a:off x="1447800" y="166688"/>
            <a:ext cx="7620000" cy="579437"/>
          </a:xfrm>
        </p:spPr>
        <p:txBody>
          <a:bodyPr>
            <a:normAutofit fontScale="90000"/>
          </a:bodyPr>
          <a:lstStyle/>
          <a:p>
            <a:pPr eaLnBrk="1" hangingPunct="1"/>
            <a:r>
              <a:rPr lang="en-US" sz="3600">
                <a:solidFill>
                  <a:srgbClr val="000066"/>
                </a:solidFill>
                <a:latin typeface="Calibri" charset="0"/>
                <a:ea typeface="ＭＳ Ｐゴシック" charset="0"/>
                <a:cs typeface="ＭＳ Ｐゴシック" charset="0"/>
              </a:rPr>
              <a:t>What is required to focus our efforts?</a:t>
            </a:r>
            <a:endParaRPr lang="en-US" sz="3600">
              <a:latin typeface="Calibri" charset="0"/>
              <a:ea typeface="ＭＳ Ｐゴシック" charset="0"/>
              <a:cs typeface="ＭＳ Ｐゴシック" charset="0"/>
            </a:endParaRPr>
          </a:p>
        </p:txBody>
      </p:sp>
    </p:spTree>
    <p:extLst>
      <p:ext uri="{BB962C8B-B14F-4D97-AF65-F5344CB8AC3E}">
        <p14:creationId xmlns:p14="http://schemas.microsoft.com/office/powerpoint/2010/main" val="7363449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1524000" y="1219200"/>
            <a:ext cx="6934200" cy="4800600"/>
          </a:xfrm>
          <a:prstGeom prst="upArrow">
            <a:avLst>
              <a:gd name="adj1" fmla="val 50000"/>
              <a:gd name="adj2" fmla="val 25000"/>
            </a:avLst>
          </a:prstGeom>
          <a:solidFill>
            <a:srgbClr val="FFFF99"/>
          </a:solidFill>
          <a:ln w="9525">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lgn="ctr" eaLnBrk="0" hangingPunct="0">
              <a:defRPr/>
            </a:pPr>
            <a:endParaRPr lang="en-US" sz="2400">
              <a:latin typeface="Times New Roman" pitchFamily="-106" charset="0"/>
              <a:ea typeface="ＭＳ Ｐゴシック" pitchFamily="-106" charset="-128"/>
              <a:cs typeface="ＭＳ Ｐゴシック" pitchFamily="-106" charset="-128"/>
            </a:endParaRPr>
          </a:p>
        </p:txBody>
      </p:sp>
      <p:sp>
        <p:nvSpPr>
          <p:cNvPr id="54275" name="Text Box 3"/>
          <p:cNvSpPr txBox="1">
            <a:spLocks noChangeArrowheads="1"/>
          </p:cNvSpPr>
          <p:nvPr/>
        </p:nvSpPr>
        <p:spPr bwMode="auto">
          <a:xfrm>
            <a:off x="2819400" y="1497013"/>
            <a:ext cx="4267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b="1">
                <a:solidFill>
                  <a:srgbClr val="000066"/>
                </a:solidFill>
                <a:latin typeface="Arial Rounded MT Bold" charset="0"/>
              </a:rPr>
              <a:t>Aim of the</a:t>
            </a:r>
          </a:p>
          <a:p>
            <a:pPr algn="ctr"/>
            <a:r>
              <a:rPr lang="en-US" b="1">
                <a:solidFill>
                  <a:srgbClr val="000066"/>
                </a:solidFill>
                <a:latin typeface="Arial Rounded MT Bold" charset="0"/>
              </a:rPr>
              <a:t>District</a:t>
            </a:r>
            <a:endParaRPr lang="en-US" b="1">
              <a:latin typeface="Times New Roman" charset="0"/>
            </a:endParaRPr>
          </a:p>
        </p:txBody>
      </p:sp>
      <p:sp>
        <p:nvSpPr>
          <p:cNvPr id="54276" name="Rectangle 4"/>
          <p:cNvSpPr>
            <a:spLocks noGrp="1" noChangeArrowheads="1"/>
          </p:cNvSpPr>
          <p:nvPr>
            <p:ph type="title"/>
          </p:nvPr>
        </p:nvSpPr>
        <p:spPr>
          <a:xfrm>
            <a:off x="457200" y="539750"/>
            <a:ext cx="8229600" cy="612775"/>
          </a:xfrm>
        </p:spPr>
        <p:txBody>
          <a:bodyPr>
            <a:normAutofit fontScale="90000"/>
          </a:bodyPr>
          <a:lstStyle/>
          <a:p>
            <a:pPr eaLnBrk="1" hangingPunct="1"/>
            <a:r>
              <a:rPr lang="en-US">
                <a:latin typeface="Calibri" charset="0"/>
                <a:ea typeface="ＭＳ Ｐゴシック" charset="0"/>
                <a:cs typeface="ＭＳ Ｐゴシック" charset="0"/>
              </a:rPr>
              <a:t>The Big Arrow</a:t>
            </a:r>
          </a:p>
        </p:txBody>
      </p:sp>
    </p:spTree>
    <p:extLst>
      <p:ext uri="{BB962C8B-B14F-4D97-AF65-F5344CB8AC3E}">
        <p14:creationId xmlns:p14="http://schemas.microsoft.com/office/powerpoint/2010/main" val="10235865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2"/>
          <p:cNvGrpSpPr>
            <a:grpSpLocks/>
          </p:cNvGrpSpPr>
          <p:nvPr/>
        </p:nvGrpSpPr>
        <p:grpSpPr bwMode="auto">
          <a:xfrm>
            <a:off x="1676400" y="1219200"/>
            <a:ext cx="6934200" cy="4800600"/>
            <a:chOff x="720" y="432"/>
            <a:chExt cx="4368" cy="3024"/>
          </a:xfrm>
        </p:grpSpPr>
        <p:sp>
          <p:nvSpPr>
            <p:cNvPr id="8195" name="AutoShape 3"/>
            <p:cNvSpPr>
              <a:spLocks noChangeArrowheads="1"/>
            </p:cNvSpPr>
            <p:nvPr/>
          </p:nvSpPr>
          <p:spPr bwMode="auto">
            <a:xfrm>
              <a:off x="720" y="432"/>
              <a:ext cx="4368" cy="3024"/>
            </a:xfrm>
            <a:prstGeom prst="upArrow">
              <a:avLst>
                <a:gd name="adj1" fmla="val 50000"/>
                <a:gd name="adj2" fmla="val 25000"/>
              </a:avLst>
            </a:prstGeom>
            <a:solidFill>
              <a:srgbClr val="FFFF99"/>
            </a:solidFill>
            <a:ln w="9525">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lgn="ctr" eaLnBrk="0" hangingPunct="0">
                <a:defRPr/>
              </a:pPr>
              <a:endParaRPr lang="en-US" sz="2400">
                <a:latin typeface="Times New Roman" pitchFamily="-106" charset="0"/>
                <a:ea typeface="ＭＳ Ｐゴシック" pitchFamily="-106" charset="-128"/>
                <a:cs typeface="ＭＳ Ｐゴシック" pitchFamily="-106" charset="-128"/>
              </a:endParaRPr>
            </a:p>
          </p:txBody>
        </p:sp>
        <p:sp>
          <p:nvSpPr>
            <p:cNvPr id="56338" name="Oval 4"/>
            <p:cNvSpPr>
              <a:spLocks noChangeArrowheads="1"/>
            </p:cNvSpPr>
            <p:nvPr/>
          </p:nvSpPr>
          <p:spPr bwMode="auto">
            <a:xfrm>
              <a:off x="2112" y="1089"/>
              <a:ext cx="1584" cy="658"/>
            </a:xfrm>
            <a:prstGeom prst="ellipse">
              <a:avLst/>
            </a:prstGeom>
            <a:solidFill>
              <a:schemeClr val="accent1"/>
            </a:solidFill>
            <a:ln w="9525">
              <a:solidFill>
                <a:schemeClr val="tx1"/>
              </a:solidFill>
              <a:round/>
              <a:headEnd/>
              <a:tailEnd/>
            </a:ln>
          </p:spPr>
          <p:txBody>
            <a:bodyPr wrap="none" anchor="ctr"/>
            <a:lstStyle/>
            <a:p>
              <a:pPr algn="ctr" eaLnBrk="0" hangingPunct="0"/>
              <a:r>
                <a:rPr lang="en-US" sz="2000">
                  <a:solidFill>
                    <a:srgbClr val="000066"/>
                  </a:solidFill>
                  <a:latin typeface="Arial Rounded MT Bold" charset="0"/>
                </a:rPr>
                <a:t>District Goals</a:t>
              </a:r>
              <a:br>
                <a:rPr lang="en-US" sz="2000">
                  <a:solidFill>
                    <a:srgbClr val="000066"/>
                  </a:solidFill>
                  <a:latin typeface="Arial Rounded MT Bold" charset="0"/>
                </a:rPr>
              </a:br>
              <a:r>
                <a:rPr lang="en-US" sz="2000">
                  <a:solidFill>
                    <a:srgbClr val="000066"/>
                  </a:solidFill>
                  <a:latin typeface="Arial Rounded MT Bold" charset="0"/>
                </a:rPr>
                <a:t>&amp; Measures</a:t>
              </a:r>
              <a:endParaRPr lang="en-US" sz="2400">
                <a:latin typeface="Times New Roman" charset="0"/>
              </a:endParaRPr>
            </a:p>
          </p:txBody>
        </p:sp>
        <p:sp>
          <p:nvSpPr>
            <p:cNvPr id="56339" name="Text Box 5"/>
            <p:cNvSpPr txBox="1">
              <a:spLocks noChangeArrowheads="1"/>
            </p:cNvSpPr>
            <p:nvPr/>
          </p:nvSpPr>
          <p:spPr bwMode="auto">
            <a:xfrm>
              <a:off x="1536" y="607"/>
              <a:ext cx="2688"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b="1">
                  <a:solidFill>
                    <a:srgbClr val="000066"/>
                  </a:solidFill>
                  <a:latin typeface="Arial Rounded MT Bold" charset="0"/>
                </a:rPr>
                <a:t>Aim of the</a:t>
              </a:r>
            </a:p>
            <a:p>
              <a:pPr algn="ctr"/>
              <a:r>
                <a:rPr lang="en-US" b="1">
                  <a:solidFill>
                    <a:srgbClr val="000066"/>
                  </a:solidFill>
                  <a:latin typeface="Arial Rounded MT Bold" charset="0"/>
                </a:rPr>
                <a:t>District</a:t>
              </a:r>
              <a:endParaRPr lang="en-US" b="1">
                <a:latin typeface="Times New Roman" charset="0"/>
              </a:endParaRPr>
            </a:p>
          </p:txBody>
        </p:sp>
      </p:grpSp>
      <p:sp>
        <p:nvSpPr>
          <p:cNvPr id="56323" name="Text Box 6"/>
          <p:cNvSpPr txBox="1">
            <a:spLocks noChangeArrowheads="1"/>
          </p:cNvSpPr>
          <p:nvPr/>
        </p:nvSpPr>
        <p:spPr bwMode="auto">
          <a:xfrm>
            <a:off x="152400" y="31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endParaRPr lang="en-US">
              <a:latin typeface="Times New Roman" charset="0"/>
            </a:endParaRPr>
          </a:p>
        </p:txBody>
      </p:sp>
      <p:sp>
        <p:nvSpPr>
          <p:cNvPr id="56324" name="Line 7"/>
          <p:cNvSpPr>
            <a:spLocks noChangeShapeType="1"/>
          </p:cNvSpPr>
          <p:nvPr/>
        </p:nvSpPr>
        <p:spPr bwMode="auto">
          <a:xfrm>
            <a:off x="2743200" y="4191000"/>
            <a:ext cx="1752600" cy="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25" name="Line 8"/>
          <p:cNvSpPr>
            <a:spLocks noChangeShapeType="1"/>
          </p:cNvSpPr>
          <p:nvPr/>
        </p:nvSpPr>
        <p:spPr bwMode="auto">
          <a:xfrm flipV="1">
            <a:off x="2971800" y="4648200"/>
            <a:ext cx="914400" cy="1143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26" name="Line 9"/>
          <p:cNvSpPr>
            <a:spLocks noChangeShapeType="1"/>
          </p:cNvSpPr>
          <p:nvPr/>
        </p:nvSpPr>
        <p:spPr bwMode="auto">
          <a:xfrm>
            <a:off x="2819400" y="3276600"/>
            <a:ext cx="914400" cy="381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27" name="Line 10"/>
          <p:cNvSpPr>
            <a:spLocks noChangeShapeType="1"/>
          </p:cNvSpPr>
          <p:nvPr/>
        </p:nvSpPr>
        <p:spPr bwMode="auto">
          <a:xfrm flipH="1">
            <a:off x="4572000" y="3505200"/>
            <a:ext cx="457200" cy="1524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28" name="Line 11"/>
          <p:cNvSpPr>
            <a:spLocks noChangeShapeType="1"/>
          </p:cNvSpPr>
          <p:nvPr/>
        </p:nvSpPr>
        <p:spPr bwMode="auto">
          <a:xfrm>
            <a:off x="4343400" y="5410200"/>
            <a:ext cx="457200" cy="4572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29" name="Line 12"/>
          <p:cNvSpPr>
            <a:spLocks noChangeShapeType="1"/>
          </p:cNvSpPr>
          <p:nvPr/>
        </p:nvSpPr>
        <p:spPr bwMode="auto">
          <a:xfrm flipH="1">
            <a:off x="5867400" y="3048000"/>
            <a:ext cx="838200" cy="4572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0" name="Line 13"/>
          <p:cNvSpPr>
            <a:spLocks noChangeShapeType="1"/>
          </p:cNvSpPr>
          <p:nvPr/>
        </p:nvSpPr>
        <p:spPr bwMode="auto">
          <a:xfrm>
            <a:off x="6324600" y="3657600"/>
            <a:ext cx="1066800" cy="6096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1" name="Line 14"/>
          <p:cNvSpPr>
            <a:spLocks noChangeShapeType="1"/>
          </p:cNvSpPr>
          <p:nvPr/>
        </p:nvSpPr>
        <p:spPr bwMode="auto">
          <a:xfrm flipV="1">
            <a:off x="5181600" y="4114800"/>
            <a:ext cx="0" cy="6858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2" name="Line 15"/>
          <p:cNvSpPr>
            <a:spLocks noChangeShapeType="1"/>
          </p:cNvSpPr>
          <p:nvPr/>
        </p:nvSpPr>
        <p:spPr bwMode="auto">
          <a:xfrm>
            <a:off x="5562600" y="3886200"/>
            <a:ext cx="381000" cy="6858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3" name="Line 16"/>
          <p:cNvSpPr>
            <a:spLocks noChangeShapeType="1"/>
          </p:cNvSpPr>
          <p:nvPr/>
        </p:nvSpPr>
        <p:spPr bwMode="auto">
          <a:xfrm flipH="1">
            <a:off x="6019800" y="4267200"/>
            <a:ext cx="609600" cy="1066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4" name="Line 17"/>
          <p:cNvSpPr>
            <a:spLocks noChangeShapeType="1"/>
          </p:cNvSpPr>
          <p:nvPr/>
        </p:nvSpPr>
        <p:spPr bwMode="auto">
          <a:xfrm flipH="1">
            <a:off x="5486400" y="5562600"/>
            <a:ext cx="1981200" cy="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5" name="Rectangle 18"/>
          <p:cNvSpPr>
            <a:spLocks noGrp="1" noChangeArrowheads="1"/>
          </p:cNvSpPr>
          <p:nvPr>
            <p:ph type="title"/>
          </p:nvPr>
        </p:nvSpPr>
        <p:spPr>
          <a:xfrm>
            <a:off x="457200" y="566738"/>
            <a:ext cx="8229600" cy="558800"/>
          </a:xfrm>
        </p:spPr>
        <p:txBody>
          <a:bodyPr>
            <a:normAutofit fontScale="90000"/>
          </a:bodyPr>
          <a:lstStyle/>
          <a:p>
            <a:pPr eaLnBrk="1" hangingPunct="1"/>
            <a:r>
              <a:rPr lang="en-US" sz="4000">
                <a:solidFill>
                  <a:srgbClr val="000066"/>
                </a:solidFill>
                <a:latin typeface="Calibri" charset="0"/>
                <a:ea typeface="ＭＳ Ｐゴシック" charset="0"/>
                <a:cs typeface="ＭＳ Ｐゴシック" charset="0"/>
              </a:rPr>
              <a:t>Random Acts of Improvement</a:t>
            </a:r>
            <a:endParaRPr lang="en-US" sz="4000">
              <a:latin typeface="Calibri" charset="0"/>
              <a:ea typeface="ＭＳ Ｐゴシック" charset="0"/>
              <a:cs typeface="ＭＳ Ｐゴシック" charset="0"/>
            </a:endParaRPr>
          </a:p>
        </p:txBody>
      </p:sp>
      <p:sp>
        <p:nvSpPr>
          <p:cNvPr id="8212" name="AutoShape 20"/>
          <p:cNvSpPr>
            <a:spLocks noChangeArrowheads="1"/>
          </p:cNvSpPr>
          <p:nvPr/>
        </p:nvSpPr>
        <p:spPr bwMode="auto">
          <a:xfrm>
            <a:off x="4554538" y="3522663"/>
            <a:ext cx="1220787" cy="1943100"/>
          </a:xfrm>
          <a:prstGeom prst="irregularSeal1">
            <a:avLst/>
          </a:prstGeom>
          <a:noFill/>
          <a:ln w="57150">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25834623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212"/>
                                        </p:tgtEl>
                                        <p:attrNameLst>
                                          <p:attrName>style.visibility</p:attrName>
                                        </p:attrNameLst>
                                      </p:cBhvr>
                                      <p:to>
                                        <p:strVal val="visible"/>
                                      </p:to>
                                    </p:set>
                                    <p:anim calcmode="lin" valueType="num">
                                      <p:cBhvr>
                                        <p:cTn id="7" dur="1000" fill="hold"/>
                                        <p:tgtEl>
                                          <p:spTgt spid="8212"/>
                                        </p:tgtEl>
                                        <p:attrNameLst>
                                          <p:attrName>ppt_w</p:attrName>
                                        </p:attrNameLst>
                                      </p:cBhvr>
                                      <p:tavLst>
                                        <p:tav tm="0">
                                          <p:val>
                                            <p:fltVal val="0"/>
                                          </p:val>
                                        </p:tav>
                                        <p:tav tm="100000">
                                          <p:val>
                                            <p:strVal val="#ppt_w"/>
                                          </p:val>
                                        </p:tav>
                                      </p:tavLst>
                                    </p:anim>
                                    <p:anim calcmode="lin" valueType="num">
                                      <p:cBhvr>
                                        <p:cTn id="8" dur="1000" fill="hold"/>
                                        <p:tgtEl>
                                          <p:spTgt spid="8212"/>
                                        </p:tgtEl>
                                        <p:attrNameLst>
                                          <p:attrName>ppt_h</p:attrName>
                                        </p:attrNameLst>
                                      </p:cBhvr>
                                      <p:tavLst>
                                        <p:tav tm="0">
                                          <p:val>
                                            <p:fltVal val="0"/>
                                          </p:val>
                                        </p:tav>
                                        <p:tav tm="100000">
                                          <p:val>
                                            <p:strVal val="#ppt_h"/>
                                          </p:val>
                                        </p:tav>
                                      </p:tavLst>
                                    </p:anim>
                                    <p:anim calcmode="lin" valueType="num">
                                      <p:cBhvr>
                                        <p:cTn id="9" dur="1000" fill="hold"/>
                                        <p:tgtEl>
                                          <p:spTgt spid="82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2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p:cNvGrpSpPr>
            <a:grpSpLocks/>
          </p:cNvGrpSpPr>
          <p:nvPr/>
        </p:nvGrpSpPr>
        <p:grpSpPr bwMode="auto">
          <a:xfrm>
            <a:off x="1752600" y="1143000"/>
            <a:ext cx="6934200" cy="4800600"/>
            <a:chOff x="720" y="432"/>
            <a:chExt cx="4368" cy="3024"/>
          </a:xfrm>
        </p:grpSpPr>
        <p:sp>
          <p:nvSpPr>
            <p:cNvPr id="10243" name="AutoShape 3"/>
            <p:cNvSpPr>
              <a:spLocks noChangeArrowheads="1"/>
            </p:cNvSpPr>
            <p:nvPr/>
          </p:nvSpPr>
          <p:spPr bwMode="auto">
            <a:xfrm>
              <a:off x="720" y="432"/>
              <a:ext cx="4368" cy="3024"/>
            </a:xfrm>
            <a:prstGeom prst="upArrow">
              <a:avLst>
                <a:gd name="adj1" fmla="val 50000"/>
                <a:gd name="adj2" fmla="val 25000"/>
              </a:avLst>
            </a:prstGeom>
            <a:solidFill>
              <a:srgbClr val="FFFF99"/>
            </a:solidFill>
            <a:ln w="9525">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lgn="ctr" eaLnBrk="0" hangingPunct="0">
                <a:defRPr/>
              </a:pPr>
              <a:endParaRPr lang="en-US" sz="2400">
                <a:latin typeface="Times New Roman" pitchFamily="-106" charset="0"/>
                <a:ea typeface="ＭＳ Ｐゴシック" pitchFamily="-106" charset="-128"/>
                <a:cs typeface="ＭＳ Ｐゴシック" pitchFamily="-106" charset="-128"/>
              </a:endParaRPr>
            </a:p>
          </p:txBody>
        </p:sp>
        <p:sp>
          <p:nvSpPr>
            <p:cNvPr id="58394" name="Oval 4"/>
            <p:cNvSpPr>
              <a:spLocks noChangeArrowheads="1"/>
            </p:cNvSpPr>
            <p:nvPr/>
          </p:nvSpPr>
          <p:spPr bwMode="auto">
            <a:xfrm>
              <a:off x="2112" y="1089"/>
              <a:ext cx="1584" cy="658"/>
            </a:xfrm>
            <a:prstGeom prst="ellipse">
              <a:avLst/>
            </a:prstGeom>
            <a:solidFill>
              <a:schemeClr val="accent1"/>
            </a:solidFill>
            <a:ln w="9525">
              <a:solidFill>
                <a:schemeClr val="tx1"/>
              </a:solidFill>
              <a:round/>
              <a:headEnd/>
              <a:tailEnd/>
            </a:ln>
          </p:spPr>
          <p:txBody>
            <a:bodyPr wrap="none" anchor="ctr"/>
            <a:lstStyle/>
            <a:p>
              <a:pPr algn="ctr" eaLnBrk="0" hangingPunct="0"/>
              <a:r>
                <a:rPr lang="en-US" sz="2000">
                  <a:solidFill>
                    <a:srgbClr val="000066"/>
                  </a:solidFill>
                  <a:latin typeface="Arial Rounded MT Bold" charset="0"/>
                </a:rPr>
                <a:t>District Goals </a:t>
              </a:r>
              <a:br>
                <a:rPr lang="en-US" sz="2000">
                  <a:solidFill>
                    <a:srgbClr val="000066"/>
                  </a:solidFill>
                  <a:latin typeface="Arial Rounded MT Bold" charset="0"/>
                </a:rPr>
              </a:br>
              <a:r>
                <a:rPr lang="en-US" sz="2000">
                  <a:solidFill>
                    <a:srgbClr val="000066"/>
                  </a:solidFill>
                  <a:latin typeface="Arial Rounded MT Bold" charset="0"/>
                </a:rPr>
                <a:t>&amp; Measures</a:t>
              </a:r>
              <a:endParaRPr lang="en-US" sz="2400">
                <a:latin typeface="Times New Roman" charset="0"/>
              </a:endParaRPr>
            </a:p>
          </p:txBody>
        </p:sp>
        <p:sp>
          <p:nvSpPr>
            <p:cNvPr id="58395" name="Text Box 5"/>
            <p:cNvSpPr txBox="1">
              <a:spLocks noChangeArrowheads="1"/>
            </p:cNvSpPr>
            <p:nvPr/>
          </p:nvSpPr>
          <p:spPr bwMode="auto">
            <a:xfrm>
              <a:off x="1536" y="607"/>
              <a:ext cx="2688"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b="1">
                  <a:solidFill>
                    <a:srgbClr val="000066"/>
                  </a:solidFill>
                  <a:latin typeface="Arial Rounded MT Bold" charset="0"/>
                </a:rPr>
                <a:t>Aim of the</a:t>
              </a:r>
            </a:p>
            <a:p>
              <a:pPr algn="ctr"/>
              <a:r>
                <a:rPr lang="en-US" b="1">
                  <a:solidFill>
                    <a:srgbClr val="000066"/>
                  </a:solidFill>
                  <a:latin typeface="Arial Rounded MT Bold" charset="0"/>
                </a:rPr>
                <a:t>District</a:t>
              </a:r>
              <a:endParaRPr lang="en-US" b="1">
                <a:latin typeface="Times New Roman" charset="0"/>
              </a:endParaRPr>
            </a:p>
          </p:txBody>
        </p:sp>
      </p:grpSp>
      <p:sp>
        <p:nvSpPr>
          <p:cNvPr id="58371" name="Text Box 6"/>
          <p:cNvSpPr txBox="1">
            <a:spLocks noChangeArrowheads="1"/>
          </p:cNvSpPr>
          <p:nvPr/>
        </p:nvSpPr>
        <p:spPr bwMode="auto">
          <a:xfrm>
            <a:off x="152400" y="31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endParaRPr lang="en-US">
              <a:latin typeface="Times New Roman" charset="0"/>
            </a:endParaRPr>
          </a:p>
        </p:txBody>
      </p:sp>
      <p:sp>
        <p:nvSpPr>
          <p:cNvPr id="58372" name="Line 7"/>
          <p:cNvSpPr>
            <a:spLocks noChangeShapeType="1"/>
          </p:cNvSpPr>
          <p:nvPr/>
        </p:nvSpPr>
        <p:spPr bwMode="auto">
          <a:xfrm flipV="1">
            <a:off x="3962400" y="3733800"/>
            <a:ext cx="0" cy="10668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3" name="Line 8"/>
          <p:cNvSpPr>
            <a:spLocks noChangeShapeType="1"/>
          </p:cNvSpPr>
          <p:nvPr/>
        </p:nvSpPr>
        <p:spPr bwMode="auto">
          <a:xfrm flipV="1">
            <a:off x="4800600" y="4724400"/>
            <a:ext cx="0" cy="10668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4" name="Line 9"/>
          <p:cNvSpPr>
            <a:spLocks noChangeShapeType="1"/>
          </p:cNvSpPr>
          <p:nvPr/>
        </p:nvSpPr>
        <p:spPr bwMode="auto">
          <a:xfrm flipV="1">
            <a:off x="3733800" y="4648200"/>
            <a:ext cx="0" cy="1066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5" name="Line 10"/>
          <p:cNvSpPr>
            <a:spLocks noChangeShapeType="1"/>
          </p:cNvSpPr>
          <p:nvPr/>
        </p:nvSpPr>
        <p:spPr bwMode="auto">
          <a:xfrm flipV="1">
            <a:off x="4343400" y="4267200"/>
            <a:ext cx="0" cy="9906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6" name="Line 11"/>
          <p:cNvSpPr>
            <a:spLocks noChangeShapeType="1"/>
          </p:cNvSpPr>
          <p:nvPr/>
        </p:nvSpPr>
        <p:spPr bwMode="auto">
          <a:xfrm flipV="1">
            <a:off x="4724400" y="3429000"/>
            <a:ext cx="0" cy="914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7" name="Line 12"/>
          <p:cNvSpPr>
            <a:spLocks noChangeShapeType="1"/>
          </p:cNvSpPr>
          <p:nvPr/>
        </p:nvSpPr>
        <p:spPr bwMode="auto">
          <a:xfrm flipV="1">
            <a:off x="5334000" y="4495800"/>
            <a:ext cx="0" cy="12192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8" name="Line 13"/>
          <p:cNvSpPr>
            <a:spLocks noChangeShapeType="1"/>
          </p:cNvSpPr>
          <p:nvPr/>
        </p:nvSpPr>
        <p:spPr bwMode="auto">
          <a:xfrm flipV="1">
            <a:off x="5334000" y="3352800"/>
            <a:ext cx="0" cy="8382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79" name="Line 14"/>
          <p:cNvSpPr>
            <a:spLocks noChangeShapeType="1"/>
          </p:cNvSpPr>
          <p:nvPr/>
        </p:nvSpPr>
        <p:spPr bwMode="auto">
          <a:xfrm flipV="1">
            <a:off x="3657600" y="2895600"/>
            <a:ext cx="0" cy="1143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0" name="Line 15"/>
          <p:cNvSpPr>
            <a:spLocks noChangeShapeType="1"/>
          </p:cNvSpPr>
          <p:nvPr/>
        </p:nvSpPr>
        <p:spPr bwMode="auto">
          <a:xfrm flipV="1">
            <a:off x="4191000" y="3276600"/>
            <a:ext cx="0" cy="7620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1" name="Line 16"/>
          <p:cNvSpPr>
            <a:spLocks noChangeShapeType="1"/>
          </p:cNvSpPr>
          <p:nvPr/>
        </p:nvSpPr>
        <p:spPr bwMode="auto">
          <a:xfrm flipV="1">
            <a:off x="6553200" y="3048000"/>
            <a:ext cx="0" cy="11430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2" name="Line 17"/>
          <p:cNvSpPr>
            <a:spLocks noChangeShapeType="1"/>
          </p:cNvSpPr>
          <p:nvPr/>
        </p:nvSpPr>
        <p:spPr bwMode="auto">
          <a:xfrm flipV="1">
            <a:off x="6781800" y="4648200"/>
            <a:ext cx="0" cy="1066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3" name="Line 18"/>
          <p:cNvSpPr>
            <a:spLocks noChangeShapeType="1"/>
          </p:cNvSpPr>
          <p:nvPr/>
        </p:nvSpPr>
        <p:spPr bwMode="auto">
          <a:xfrm flipV="1">
            <a:off x="6172200" y="4343400"/>
            <a:ext cx="0" cy="11430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4" name="Line 19"/>
          <p:cNvSpPr>
            <a:spLocks noChangeShapeType="1"/>
          </p:cNvSpPr>
          <p:nvPr/>
        </p:nvSpPr>
        <p:spPr bwMode="auto">
          <a:xfrm flipV="1">
            <a:off x="5791200" y="4876800"/>
            <a:ext cx="0" cy="914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5" name="Line 20"/>
          <p:cNvSpPr>
            <a:spLocks noChangeShapeType="1"/>
          </p:cNvSpPr>
          <p:nvPr/>
        </p:nvSpPr>
        <p:spPr bwMode="auto">
          <a:xfrm flipV="1">
            <a:off x="6019800" y="3276600"/>
            <a:ext cx="0" cy="914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58386" name="Group 21"/>
          <p:cNvGrpSpPr>
            <a:grpSpLocks/>
          </p:cNvGrpSpPr>
          <p:nvPr/>
        </p:nvGrpSpPr>
        <p:grpSpPr bwMode="auto">
          <a:xfrm>
            <a:off x="7315200" y="4419600"/>
            <a:ext cx="1295400" cy="914400"/>
            <a:chOff x="4320" y="2688"/>
            <a:chExt cx="1056" cy="576"/>
          </a:xfrm>
        </p:grpSpPr>
        <p:sp>
          <p:nvSpPr>
            <p:cNvPr id="58388" name="Rectangle 22"/>
            <p:cNvSpPr>
              <a:spLocks noChangeArrowheads="1"/>
            </p:cNvSpPr>
            <p:nvPr/>
          </p:nvSpPr>
          <p:spPr bwMode="auto">
            <a:xfrm>
              <a:off x="4320" y="2688"/>
              <a:ext cx="1056" cy="576"/>
            </a:xfrm>
            <a:prstGeom prst="rect">
              <a:avLst/>
            </a:prstGeom>
            <a:solidFill>
              <a:srgbClr val="FFFF99"/>
            </a:solidFill>
            <a:ln w="9525">
              <a:solidFill>
                <a:schemeClr val="tx1"/>
              </a:solidFill>
              <a:miter lim="800000"/>
              <a:headEnd/>
              <a:tailEnd/>
            </a:ln>
          </p:spPr>
          <p:txBody>
            <a:bodyPr wrap="none" anchor="ctr"/>
            <a:lstStyle/>
            <a:p>
              <a:endParaRPr lang="en-US"/>
            </a:p>
          </p:txBody>
        </p:sp>
        <p:sp>
          <p:nvSpPr>
            <p:cNvPr id="58389" name="Line 23"/>
            <p:cNvSpPr>
              <a:spLocks noChangeShapeType="1"/>
            </p:cNvSpPr>
            <p:nvPr/>
          </p:nvSpPr>
          <p:spPr bwMode="auto">
            <a:xfrm flipV="1">
              <a:off x="4464" y="2832"/>
              <a:ext cx="480" cy="288"/>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390" name="Line 24"/>
            <p:cNvSpPr>
              <a:spLocks noChangeShapeType="1"/>
            </p:cNvSpPr>
            <p:nvPr/>
          </p:nvSpPr>
          <p:spPr bwMode="auto">
            <a:xfrm>
              <a:off x="5184" y="2736"/>
              <a:ext cx="96" cy="384"/>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391" name="Line 25"/>
            <p:cNvSpPr>
              <a:spLocks noChangeShapeType="1"/>
            </p:cNvSpPr>
            <p:nvPr/>
          </p:nvSpPr>
          <p:spPr bwMode="auto">
            <a:xfrm flipH="1">
              <a:off x="4800" y="3024"/>
              <a:ext cx="336" cy="48"/>
            </a:xfrm>
            <a:prstGeom prst="line">
              <a:avLst/>
            </a:prstGeom>
            <a:noFill/>
            <a:ln w="9525">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392" name="Line 26"/>
            <p:cNvSpPr>
              <a:spLocks noChangeShapeType="1"/>
            </p:cNvSpPr>
            <p:nvPr/>
          </p:nvSpPr>
          <p:spPr bwMode="auto">
            <a:xfrm>
              <a:off x="4368" y="2736"/>
              <a:ext cx="240" cy="144"/>
            </a:xfrm>
            <a:prstGeom prst="line">
              <a:avLst/>
            </a:prstGeom>
            <a:noFill/>
            <a:ln w="9525">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58387" name="Rectangle 27"/>
          <p:cNvSpPr>
            <a:spLocks noGrp="1" noChangeArrowheads="1"/>
          </p:cNvSpPr>
          <p:nvPr>
            <p:ph type="title"/>
          </p:nvPr>
        </p:nvSpPr>
        <p:spPr>
          <a:xfrm>
            <a:off x="457200" y="566738"/>
            <a:ext cx="8229600" cy="558800"/>
          </a:xfrm>
        </p:spPr>
        <p:txBody>
          <a:bodyPr>
            <a:normAutofit fontScale="90000"/>
          </a:bodyPr>
          <a:lstStyle/>
          <a:p>
            <a:pPr eaLnBrk="1" hangingPunct="1"/>
            <a:r>
              <a:rPr lang="en-US" sz="4000">
                <a:solidFill>
                  <a:srgbClr val="000066"/>
                </a:solidFill>
                <a:latin typeface="Calibri" charset="0"/>
                <a:ea typeface="ＭＳ Ｐゴシック" charset="0"/>
                <a:cs typeface="ＭＳ Ｐゴシック" charset="0"/>
              </a:rPr>
              <a:t>Aligned Acts of Improvement</a:t>
            </a:r>
            <a:endParaRPr lang="en-US" sz="4000">
              <a:latin typeface="Calibri" charset="0"/>
              <a:ea typeface="ＭＳ Ｐゴシック" charset="0"/>
              <a:cs typeface="ＭＳ Ｐゴシック" charset="0"/>
            </a:endParaRPr>
          </a:p>
        </p:txBody>
      </p:sp>
    </p:spTree>
    <p:extLst>
      <p:ext uri="{BB962C8B-B14F-4D97-AF65-F5344CB8AC3E}">
        <p14:creationId xmlns:p14="http://schemas.microsoft.com/office/powerpoint/2010/main" val="414222191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8229600" cy="2289175"/>
          </a:xfrm>
        </p:spPr>
        <p:txBody>
          <a:bodyPr/>
          <a:lstStyle/>
          <a:p>
            <a:pPr eaLnBrk="1" hangingPunct="1"/>
            <a:r>
              <a:rPr lang="en-US">
                <a:latin typeface="Calibri" charset="0"/>
                <a:ea typeface="ＭＳ Ｐゴシック" charset="0"/>
                <a:cs typeface="ＭＳ Ｐゴシック" charset="0"/>
              </a:rPr>
              <a:t>Teachers were asked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To what attribute do you attribute the lack of achievement of your students?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a:t>
            </a:r>
          </a:p>
        </p:txBody>
      </p:sp>
      <p:sp>
        <p:nvSpPr>
          <p:cNvPr id="3" name="Content Placeholder 2"/>
          <p:cNvSpPr>
            <a:spLocks noGrp="1"/>
          </p:cNvSpPr>
          <p:nvPr>
            <p:ph idx="1"/>
          </p:nvPr>
        </p:nvSpPr>
        <p:spPr>
          <a:xfrm>
            <a:off x="457200" y="3082925"/>
            <a:ext cx="8229600" cy="3043238"/>
          </a:xfrm>
        </p:spPr>
        <p:txBody>
          <a:bodyPr rtlCol="0">
            <a:normAutofit fontScale="77500" lnSpcReduction="20000"/>
          </a:bodyPr>
          <a:lstStyle/>
          <a:p>
            <a:pPr eaLnBrk="1" fontAlgn="auto" hangingPunct="1">
              <a:spcAft>
                <a:spcPts val="0"/>
              </a:spcAft>
              <a:buFont typeface="Arial"/>
              <a:buChar char="•"/>
              <a:defRPr/>
            </a:pPr>
            <a:r>
              <a:rPr lang="en-US" dirty="0" smtClean="0">
                <a:ea typeface="+mn-ea"/>
                <a:cs typeface="+mn-cs"/>
              </a:rPr>
              <a:t>Some teachers indicated characteristics of students, lack of motivation, their parents, socioeconomic status, etc.</a:t>
            </a:r>
          </a:p>
          <a:p>
            <a:pPr eaLnBrk="1" fontAlgn="auto" hangingPunct="1">
              <a:spcAft>
                <a:spcPts val="0"/>
              </a:spcAft>
              <a:buFont typeface="Arial"/>
              <a:buChar char="•"/>
              <a:defRPr/>
            </a:pPr>
            <a:r>
              <a:rPr lang="en-US" dirty="0" smtClean="0">
                <a:ea typeface="+mn-ea"/>
                <a:cs typeface="+mn-cs"/>
              </a:rPr>
              <a:t>Some teachers indicated things that teachers do, looking at their skills.  </a:t>
            </a: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r>
              <a:rPr lang="en-US" dirty="0" smtClean="0">
                <a:ea typeface="+mn-ea"/>
                <a:cs typeface="+mn-cs"/>
              </a:rPr>
              <a:t>Students taught by teachers who were concerned about teacher skills achieved 3 times higher than those whose teachers cited student characteristics. </a:t>
            </a:r>
          </a:p>
        </p:txBody>
      </p:sp>
    </p:spTree>
    <p:extLst>
      <p:ext uri="{BB962C8B-B14F-4D97-AF65-F5344CB8AC3E}">
        <p14:creationId xmlns:p14="http://schemas.microsoft.com/office/powerpoint/2010/main" val="143029292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atin typeface="Calibri" charset="0"/>
                <a:ea typeface="ＭＳ Ｐゴシック" charset="0"/>
                <a:cs typeface="ＭＳ Ｐゴシック" charset="0"/>
              </a:rPr>
              <a:t>The Real Question</a:t>
            </a:r>
          </a:p>
        </p:txBody>
      </p:sp>
      <p:sp>
        <p:nvSpPr>
          <p:cNvPr id="18435" name="Rectangle 3"/>
          <p:cNvSpPr>
            <a:spLocks noGrp="1" noChangeArrowheads="1"/>
          </p:cNvSpPr>
          <p:nvPr>
            <p:ph type="body" idx="1"/>
          </p:nvPr>
        </p:nvSpPr>
        <p:spPr/>
        <p:txBody>
          <a:bodyPr/>
          <a:lstStyle/>
          <a:p>
            <a:pPr eaLnBrk="1" hangingPunct="1"/>
            <a:r>
              <a:rPr lang="en-US">
                <a:latin typeface="Calibri" charset="0"/>
                <a:ea typeface="ＭＳ Ｐゴシック" charset="0"/>
                <a:cs typeface="ＭＳ Ｐゴシック" charset="0"/>
              </a:rPr>
              <a:t>What is it that </a:t>
            </a:r>
            <a:r>
              <a:rPr lang="en-US" sz="4800">
                <a:solidFill>
                  <a:srgbClr val="0000FF"/>
                </a:solidFill>
                <a:latin typeface="Calibri" charset="0"/>
                <a:ea typeface="ＭＳ Ｐゴシック" charset="0"/>
                <a:cs typeface="ＭＳ Ｐゴシック" charset="0"/>
              </a:rPr>
              <a:t>WE</a:t>
            </a:r>
            <a:r>
              <a:rPr lang="en-US">
                <a:latin typeface="Calibri" charset="0"/>
                <a:ea typeface="ＭＳ Ｐゴシック" charset="0"/>
                <a:cs typeface="ＭＳ Ｐゴシック" charset="0"/>
              </a:rPr>
              <a:t> are doing that might contribute to these results?</a:t>
            </a:r>
          </a:p>
          <a:p>
            <a:pPr eaLnBrk="1" hangingPunct="1"/>
            <a:r>
              <a:rPr lang="en-US">
                <a:latin typeface="Calibri" charset="0"/>
                <a:ea typeface="ＭＳ Ｐゴシック" charset="0"/>
                <a:cs typeface="ＭＳ Ｐゴシック" charset="0"/>
              </a:rPr>
              <a:t>The objective here is to reflect about our practices and determine where </a:t>
            </a:r>
            <a:r>
              <a:rPr lang="en-US" sz="4800">
                <a:solidFill>
                  <a:srgbClr val="0000FF"/>
                </a:solidFill>
                <a:latin typeface="Calibri" charset="0"/>
                <a:ea typeface="ＭＳ Ｐゴシック" charset="0"/>
                <a:cs typeface="ＭＳ Ｐゴシック" charset="0"/>
              </a:rPr>
              <a:t>WE</a:t>
            </a:r>
            <a:r>
              <a:rPr lang="en-US">
                <a:latin typeface="Calibri" charset="0"/>
                <a:ea typeface="ＭＳ Ｐゴシック" charset="0"/>
                <a:cs typeface="ＭＳ Ｐゴシック" charset="0"/>
              </a:rPr>
              <a:t> can improve what </a:t>
            </a:r>
            <a:r>
              <a:rPr lang="en-US" sz="4800">
                <a:solidFill>
                  <a:srgbClr val="0000FF"/>
                </a:solidFill>
                <a:latin typeface="Calibri" charset="0"/>
                <a:ea typeface="ＭＳ Ｐゴシック" charset="0"/>
                <a:cs typeface="ＭＳ Ｐゴシック" charset="0"/>
              </a:rPr>
              <a:t>WE</a:t>
            </a:r>
            <a:r>
              <a:rPr lang="en-US">
                <a:latin typeface="Calibri" charset="0"/>
                <a:ea typeface="ＭＳ Ｐゴシック" charset="0"/>
                <a:cs typeface="ＭＳ Ｐゴシック" charset="0"/>
              </a:rPr>
              <a:t> do.</a:t>
            </a:r>
          </a:p>
        </p:txBody>
      </p:sp>
    </p:spTree>
    <p:extLst>
      <p:ext uri="{BB962C8B-B14F-4D97-AF65-F5344CB8AC3E}">
        <p14:creationId xmlns:p14="http://schemas.microsoft.com/office/powerpoint/2010/main" val="17874507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atin typeface="Calibri" charset="0"/>
                <a:ea typeface="ＭＳ Ｐゴシック" charset="0"/>
                <a:cs typeface="ＭＳ Ｐゴシック" charset="0"/>
              </a:rPr>
              <a:t>Problem or Condition</a:t>
            </a:r>
          </a:p>
        </p:txBody>
      </p:sp>
      <p:sp>
        <p:nvSpPr>
          <p:cNvPr id="20483" name="Rectangle 3"/>
          <p:cNvSpPr>
            <a:spLocks noGrp="1" noChangeArrowheads="1"/>
          </p:cNvSpPr>
          <p:nvPr>
            <p:ph type="body" idx="1"/>
          </p:nvPr>
        </p:nvSpPr>
        <p:spPr/>
        <p:txBody>
          <a:bodyPr/>
          <a:lstStyle/>
          <a:p>
            <a:pPr eaLnBrk="1" hangingPunct="1"/>
            <a:r>
              <a:rPr lang="en-US">
                <a:latin typeface="Calibri" charset="0"/>
                <a:ea typeface="ＭＳ Ｐゴシック" charset="0"/>
                <a:cs typeface="ＭＳ Ｐゴシック" charset="0"/>
              </a:rPr>
              <a:t>A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problem</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is something we can do something about, so we can focus time and energy in that direction.  </a:t>
            </a:r>
          </a:p>
          <a:p>
            <a:pPr eaLnBrk="1" hangingPunct="1"/>
            <a:r>
              <a:rPr lang="en-US">
                <a:latin typeface="Calibri" charset="0"/>
                <a:ea typeface="ＭＳ Ｐゴシック" charset="0"/>
                <a:cs typeface="ＭＳ Ｐゴシック" charset="0"/>
              </a:rPr>
              <a:t>A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condition</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is something that we cannot do anything about—we acknowledge it and go around it, but we do not waste time trying to change it. </a:t>
            </a:r>
          </a:p>
        </p:txBody>
      </p:sp>
    </p:spTree>
    <p:extLst>
      <p:ext uri="{BB962C8B-B14F-4D97-AF65-F5344CB8AC3E}">
        <p14:creationId xmlns:p14="http://schemas.microsoft.com/office/powerpoint/2010/main" val="6210540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atin typeface="Calibri" charset="0"/>
                <a:ea typeface="ＭＳ Ｐゴシック" charset="0"/>
                <a:cs typeface="ＭＳ Ｐゴシック" charset="0"/>
              </a:rPr>
              <a:t>For Example…</a:t>
            </a:r>
          </a:p>
        </p:txBody>
      </p:sp>
      <p:sp>
        <p:nvSpPr>
          <p:cNvPr id="57347" name="Rectangle 3"/>
          <p:cNvSpPr>
            <a:spLocks noGrp="1" noChangeArrowheads="1"/>
          </p:cNvSpPr>
          <p:nvPr>
            <p:ph type="body" idx="1"/>
          </p:nvPr>
        </p:nvSpPr>
        <p:spPr/>
        <p:txBody>
          <a:bodyPr/>
          <a:lstStyle/>
          <a:p>
            <a:pPr eaLnBrk="1" hangingPunct="1">
              <a:lnSpc>
                <a:spcPct val="90000"/>
              </a:lnSpc>
            </a:pPr>
            <a:r>
              <a:rPr lang="en-US" sz="2800">
                <a:latin typeface="Calibri" charset="0"/>
                <a:ea typeface="ＭＳ Ｐゴシック" charset="0"/>
                <a:cs typeface="ＭＳ Ｐゴシック" charset="0"/>
              </a:rPr>
              <a:t>Through disaggregation we find students from single parent families are not reading at grade level by 3</a:t>
            </a:r>
            <a:r>
              <a:rPr lang="en-US" sz="2800" baseline="30000">
                <a:latin typeface="Calibri" charset="0"/>
                <a:ea typeface="ＭＳ Ｐゴシック" charset="0"/>
                <a:cs typeface="ＭＳ Ｐゴシック" charset="0"/>
              </a:rPr>
              <a:t>rd</a:t>
            </a:r>
            <a:r>
              <a:rPr lang="en-US" sz="2800">
                <a:latin typeface="Calibri" charset="0"/>
                <a:ea typeface="ＭＳ Ｐゴシック" charset="0"/>
                <a:cs typeface="ＭＳ Ｐゴシック" charset="0"/>
              </a:rPr>
              <a:t> grade. </a:t>
            </a:r>
          </a:p>
          <a:p>
            <a:pPr eaLnBrk="1" hangingPunct="1">
              <a:lnSpc>
                <a:spcPct val="90000"/>
              </a:lnSpc>
            </a:pPr>
            <a:r>
              <a:rPr lang="en-US" sz="2800">
                <a:latin typeface="Calibri" charset="0"/>
                <a:ea typeface="ＭＳ Ｐゴシック" charset="0"/>
                <a:cs typeface="ＭＳ Ｐゴシック" charset="0"/>
              </a:rPr>
              <a:t>Coming from a single parent family is a  condition.</a:t>
            </a:r>
          </a:p>
          <a:p>
            <a:pPr eaLnBrk="1" hangingPunct="1">
              <a:lnSpc>
                <a:spcPct val="90000"/>
              </a:lnSpc>
            </a:pPr>
            <a:r>
              <a:rPr lang="en-US" sz="2800">
                <a:latin typeface="Calibri" charset="0"/>
                <a:ea typeface="ＭＳ Ｐゴシック" charset="0"/>
                <a:cs typeface="ＭＳ Ｐゴシック" charset="0"/>
              </a:rPr>
              <a:t>Reading below grade level is a problem.</a:t>
            </a:r>
          </a:p>
          <a:p>
            <a:pPr eaLnBrk="1" hangingPunct="1">
              <a:lnSpc>
                <a:spcPct val="90000"/>
              </a:lnSpc>
            </a:pPr>
            <a:r>
              <a:rPr lang="en-US" sz="2800">
                <a:latin typeface="Calibri" charset="0"/>
                <a:ea typeface="ＭＳ Ｐゴシック" charset="0"/>
                <a:cs typeface="ＭＳ Ｐゴシック" charset="0"/>
              </a:rPr>
              <a:t>Strategies and interventions can be implemented based on the condition.</a:t>
            </a:r>
          </a:p>
          <a:p>
            <a:pPr lvl="1" eaLnBrk="1" hangingPunct="1">
              <a:lnSpc>
                <a:spcPct val="90000"/>
              </a:lnSpc>
            </a:pPr>
            <a:r>
              <a:rPr lang="en-US" sz="2400">
                <a:latin typeface="Calibri" charset="0"/>
                <a:ea typeface="ＭＳ Ｐゴシック" charset="0"/>
              </a:rPr>
              <a:t>Establish a mentor program.</a:t>
            </a:r>
          </a:p>
          <a:p>
            <a:pPr lvl="1" eaLnBrk="1" hangingPunct="1">
              <a:lnSpc>
                <a:spcPct val="90000"/>
              </a:lnSpc>
            </a:pPr>
            <a:r>
              <a:rPr lang="en-US" sz="2400">
                <a:latin typeface="Calibri" charset="0"/>
                <a:ea typeface="ＭＳ Ｐゴシック" charset="0"/>
              </a:rPr>
              <a:t>Create a before or after school program.</a:t>
            </a:r>
          </a:p>
          <a:p>
            <a:pPr eaLnBrk="1" hangingPunct="1">
              <a:lnSpc>
                <a:spcPct val="90000"/>
              </a:lnSpc>
            </a:pPr>
            <a:endParaRPr lang="en-US" sz="2800">
              <a:latin typeface="Calibri" charset="0"/>
              <a:ea typeface="ＭＳ Ｐゴシック" charset="0"/>
              <a:cs typeface="ＭＳ Ｐゴシック" charset="0"/>
            </a:endParaRPr>
          </a:p>
        </p:txBody>
      </p:sp>
    </p:spTree>
    <p:extLst>
      <p:ext uri="{BB962C8B-B14F-4D97-AF65-F5344CB8AC3E}">
        <p14:creationId xmlns:p14="http://schemas.microsoft.com/office/powerpoint/2010/main" val="244293339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7172181" cy="3477987"/>
          </a:xfrm>
          <a:prstGeom prst="rect">
            <a:avLst/>
          </a:prstGeom>
        </p:spPr>
      </p:pic>
      <p:pic>
        <p:nvPicPr>
          <p:cNvPr id="4" name="Picture 3"/>
          <p:cNvPicPr>
            <a:picLocks noChangeAspect="1"/>
          </p:cNvPicPr>
          <p:nvPr/>
        </p:nvPicPr>
        <p:blipFill>
          <a:blip r:embed="rId3"/>
          <a:stretch>
            <a:fillRect/>
          </a:stretch>
        </p:blipFill>
        <p:spPr>
          <a:xfrm>
            <a:off x="3379378" y="3477986"/>
            <a:ext cx="5764622" cy="3380014"/>
          </a:xfrm>
          <a:prstGeom prst="rect">
            <a:avLst/>
          </a:prstGeom>
        </p:spPr>
      </p:pic>
    </p:spTree>
    <p:extLst>
      <p:ext uri="{BB962C8B-B14F-4D97-AF65-F5344CB8AC3E}">
        <p14:creationId xmlns:p14="http://schemas.microsoft.com/office/powerpoint/2010/main" val="48033710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10382"/>
          </a:xfrm>
        </p:spPr>
        <p:txBody>
          <a:bodyPr>
            <a:normAutofit/>
          </a:bodyPr>
          <a:lstStyle/>
          <a:p>
            <a:r>
              <a:rPr lang="en-US" dirty="0" smtClean="0"/>
              <a:t>What are some other “conditions”?</a:t>
            </a:r>
            <a:endParaRPr lang="en-US" dirty="0"/>
          </a:p>
        </p:txBody>
      </p:sp>
      <p:pic>
        <p:nvPicPr>
          <p:cNvPr id="6" name="Picture 5"/>
          <p:cNvPicPr>
            <a:picLocks noChangeAspect="1"/>
          </p:cNvPicPr>
          <p:nvPr/>
        </p:nvPicPr>
        <p:blipFill>
          <a:blip r:embed="rId2"/>
          <a:stretch>
            <a:fillRect/>
          </a:stretch>
        </p:blipFill>
        <p:spPr>
          <a:xfrm>
            <a:off x="2321971" y="2311399"/>
            <a:ext cx="4485173" cy="4018299"/>
          </a:xfrm>
          <a:prstGeom prst="rect">
            <a:avLst/>
          </a:prstGeom>
        </p:spPr>
      </p:pic>
    </p:spTree>
    <p:extLst>
      <p:ext uri="{BB962C8B-B14F-4D97-AF65-F5344CB8AC3E}">
        <p14:creationId xmlns:p14="http://schemas.microsoft.com/office/powerpoint/2010/main" val="222407570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10382"/>
          </a:xfrm>
        </p:spPr>
        <p:txBody>
          <a:bodyPr>
            <a:normAutofit/>
          </a:bodyPr>
          <a:lstStyle/>
          <a:p>
            <a:r>
              <a:rPr lang="en-US" dirty="0" smtClean="0"/>
              <a:t>What are some other “problems”?</a:t>
            </a:r>
            <a:endParaRPr lang="en-US" dirty="0"/>
          </a:p>
        </p:txBody>
      </p:sp>
      <p:pic>
        <p:nvPicPr>
          <p:cNvPr id="3" name="Picture 2"/>
          <p:cNvPicPr>
            <a:picLocks noChangeAspect="1"/>
          </p:cNvPicPr>
          <p:nvPr/>
        </p:nvPicPr>
        <p:blipFill>
          <a:blip r:embed="rId2"/>
          <a:stretch>
            <a:fillRect/>
          </a:stretch>
        </p:blipFill>
        <p:spPr>
          <a:xfrm>
            <a:off x="1845669" y="2260600"/>
            <a:ext cx="5358394" cy="3394460"/>
          </a:xfrm>
          <a:prstGeom prst="rect">
            <a:avLst/>
          </a:prstGeom>
        </p:spPr>
      </p:pic>
    </p:spTree>
    <p:extLst>
      <p:ext uri="{BB962C8B-B14F-4D97-AF65-F5344CB8AC3E}">
        <p14:creationId xmlns:p14="http://schemas.microsoft.com/office/powerpoint/2010/main" val="108559355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atin typeface="Calibri" charset="0"/>
                <a:ea typeface="ＭＳ Ｐゴシック" charset="0"/>
                <a:cs typeface="ＭＳ Ｐゴシック" charset="0"/>
              </a:rPr>
              <a:t>Some Ground Rules</a:t>
            </a:r>
          </a:p>
        </p:txBody>
      </p:sp>
      <p:sp>
        <p:nvSpPr>
          <p:cNvPr id="19459" name="Rectangle 3"/>
          <p:cNvSpPr>
            <a:spLocks noGrp="1" noChangeArrowheads="1"/>
          </p:cNvSpPr>
          <p:nvPr>
            <p:ph type="body" idx="1"/>
          </p:nvPr>
        </p:nvSpPr>
        <p:spPr/>
        <p:txBody>
          <a:bodyPr/>
          <a:lstStyle/>
          <a:p>
            <a:pPr eaLnBrk="1" hangingPunct="1"/>
            <a:r>
              <a:rPr lang="en-US" sz="2800">
                <a:latin typeface="Calibri" charset="0"/>
                <a:ea typeface="ＭＳ Ｐゴシック" charset="0"/>
                <a:cs typeface="ＭＳ Ｐゴシック" charset="0"/>
              </a:rPr>
              <a:t>Don</a:t>
            </a:r>
            <a:r>
              <a:rPr lang="ja-JP" altLang="en-US" sz="2800">
                <a:latin typeface="Calibri" charset="0"/>
                <a:ea typeface="ＭＳ Ｐゴシック" charset="0"/>
                <a:cs typeface="ＭＳ Ｐゴシック" charset="0"/>
              </a:rPr>
              <a:t>’</a:t>
            </a:r>
            <a:r>
              <a:rPr lang="en-US" sz="2800">
                <a:latin typeface="Calibri" charset="0"/>
                <a:ea typeface="ＭＳ Ｐゴシック" charset="0"/>
                <a:cs typeface="ＭＳ Ｐゴシック" charset="0"/>
              </a:rPr>
              <a:t>t blame kids; it is not their fault.</a:t>
            </a:r>
          </a:p>
          <a:p>
            <a:pPr eaLnBrk="1" hangingPunct="1"/>
            <a:r>
              <a:rPr lang="en-US" sz="2800">
                <a:latin typeface="Calibri" charset="0"/>
                <a:ea typeface="ＭＳ Ｐゴシック" charset="0"/>
                <a:cs typeface="ＭＳ Ｐゴシック" charset="0"/>
              </a:rPr>
              <a:t>Don</a:t>
            </a:r>
            <a:r>
              <a:rPr lang="ja-JP" altLang="en-US" sz="2800">
                <a:latin typeface="Calibri" charset="0"/>
                <a:ea typeface="ＭＳ Ｐゴシック" charset="0"/>
                <a:cs typeface="ＭＳ Ｐゴシック" charset="0"/>
              </a:rPr>
              <a:t>’</a:t>
            </a:r>
            <a:r>
              <a:rPr lang="en-US" sz="2800">
                <a:latin typeface="Calibri" charset="0"/>
                <a:ea typeface="ＭＳ Ｐゴシック" charset="0"/>
                <a:cs typeface="ＭＳ Ｐゴシック" charset="0"/>
              </a:rPr>
              <a:t>t use kids as excuses.</a:t>
            </a:r>
          </a:p>
          <a:p>
            <a:pPr eaLnBrk="1" hangingPunct="1"/>
            <a:r>
              <a:rPr lang="en-US" sz="2800">
                <a:latin typeface="Calibri" charset="0"/>
                <a:ea typeface="ＭＳ Ｐゴシック" charset="0"/>
                <a:cs typeface="ＭＳ Ｐゴシック" charset="0"/>
              </a:rPr>
              <a:t>Don</a:t>
            </a:r>
            <a:r>
              <a:rPr lang="ja-JP" altLang="en-US" sz="2800">
                <a:latin typeface="Calibri" charset="0"/>
                <a:ea typeface="ＭＳ Ｐゴシック" charset="0"/>
                <a:cs typeface="ＭＳ Ｐゴシック" charset="0"/>
              </a:rPr>
              <a:t>’</a:t>
            </a:r>
            <a:r>
              <a:rPr lang="en-US" sz="2800">
                <a:latin typeface="Calibri" charset="0"/>
                <a:ea typeface="ＭＳ Ｐゴシック" charset="0"/>
                <a:cs typeface="ＭＳ Ｐゴシック" charset="0"/>
              </a:rPr>
              <a:t>t blame teachers.</a:t>
            </a:r>
          </a:p>
          <a:p>
            <a:pPr eaLnBrk="1" hangingPunct="1"/>
            <a:r>
              <a:rPr lang="en-US" sz="2800">
                <a:latin typeface="Calibri" charset="0"/>
                <a:ea typeface="ＭＳ Ｐゴシック" charset="0"/>
                <a:cs typeface="ＭＳ Ｐゴシック" charset="0"/>
              </a:rPr>
              <a:t>Data is just information about the current state of affairs.</a:t>
            </a:r>
          </a:p>
          <a:p>
            <a:pPr eaLnBrk="1" hangingPunct="1"/>
            <a:r>
              <a:rPr lang="en-US" sz="2800">
                <a:latin typeface="Calibri" charset="0"/>
                <a:ea typeface="ＭＳ Ｐゴシック" charset="0"/>
                <a:cs typeface="ＭＳ Ｐゴシック" charset="0"/>
              </a:rPr>
              <a:t>These are our students.</a:t>
            </a:r>
          </a:p>
          <a:p>
            <a:pPr eaLnBrk="1" hangingPunct="1"/>
            <a:r>
              <a:rPr lang="en-US" sz="2800">
                <a:latin typeface="Calibri" charset="0"/>
                <a:ea typeface="ＭＳ Ｐゴシック" charset="0"/>
                <a:cs typeface="ＭＳ Ｐゴシック" charset="0"/>
              </a:rPr>
              <a:t>The real question is </a:t>
            </a:r>
            <a:r>
              <a:rPr lang="ja-JP" altLang="en-US" sz="2800">
                <a:latin typeface="Calibri" charset="0"/>
                <a:ea typeface="ＭＳ Ｐゴシック" charset="0"/>
                <a:cs typeface="ＭＳ Ｐゴシック" charset="0"/>
              </a:rPr>
              <a:t>“</a:t>
            </a:r>
            <a:r>
              <a:rPr lang="en-US" sz="2800">
                <a:latin typeface="Calibri" charset="0"/>
                <a:ea typeface="ＭＳ Ｐゴシック" charset="0"/>
                <a:cs typeface="ＭＳ Ｐゴシック" charset="0"/>
              </a:rPr>
              <a:t>What are we going to help our students learn.</a:t>
            </a:r>
            <a:r>
              <a:rPr lang="ja-JP" altLang="en-US" sz="2800">
                <a:latin typeface="Calibri" charset="0"/>
                <a:ea typeface="ＭＳ Ｐゴシック" charset="0"/>
                <a:cs typeface="ＭＳ Ｐゴシック" charset="0"/>
              </a:rPr>
              <a:t>”</a:t>
            </a:r>
            <a:r>
              <a:rPr lang="en-US" sz="2800">
                <a:latin typeface="Calibri" charset="0"/>
                <a:ea typeface="ＭＳ Ｐゴシック" charset="0"/>
                <a:cs typeface="ＭＳ Ｐゴシック" charset="0"/>
              </a:rPr>
              <a:t> </a:t>
            </a:r>
          </a:p>
          <a:p>
            <a:pPr eaLnBrk="1" hangingPunct="1">
              <a:buFontTx/>
              <a:buNone/>
            </a:pPr>
            <a:endParaRPr lang="en-US" sz="2800">
              <a:latin typeface="Calibri" charset="0"/>
              <a:ea typeface="ＭＳ Ｐゴシック" charset="0"/>
              <a:cs typeface="ＭＳ Ｐゴシック" charset="0"/>
            </a:endParaRPr>
          </a:p>
        </p:txBody>
      </p:sp>
    </p:spTree>
    <p:extLst>
      <p:ext uri="{BB962C8B-B14F-4D97-AF65-F5344CB8AC3E}">
        <p14:creationId xmlns:p14="http://schemas.microsoft.com/office/powerpoint/2010/main" val="2071140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1"/>
          <p:cNvPicPr>
            <a:picLocks noChangeArrowheads="1"/>
          </p:cNvPicPr>
          <p:nvPr/>
        </p:nvPicPr>
        <p:blipFill>
          <a:blip r:embed="rId3"/>
          <a:srcRect/>
          <a:stretch>
            <a:fillRect/>
          </a:stretch>
        </p:blipFill>
        <p:spPr bwMode="auto">
          <a:xfrm>
            <a:off x="5827059" y="1350818"/>
            <a:ext cx="3036794" cy="4696475"/>
          </a:xfrm>
          <a:prstGeom prst="rect">
            <a:avLst/>
          </a:prstGeom>
          <a:noFill/>
          <a:ln w="12700">
            <a:noFill/>
            <a:miter lim="800000"/>
            <a:headEnd/>
            <a:tailEnd/>
          </a:ln>
        </p:spPr>
      </p:pic>
      <p:sp>
        <p:nvSpPr>
          <p:cNvPr id="27650" name="Rectangle 2"/>
          <p:cNvSpPr>
            <a:spLocks noGrp="1" noChangeArrowheads="1"/>
          </p:cNvSpPr>
          <p:nvPr>
            <p:ph type="title"/>
          </p:nvPr>
        </p:nvSpPr>
        <p:spPr>
          <a:xfrm>
            <a:off x="535781" y="1616274"/>
            <a:ext cx="4932689" cy="1919883"/>
          </a:xfrm>
        </p:spPr>
        <p:txBody>
          <a:bodyPr/>
          <a:lstStyle/>
          <a:p>
            <a:pPr eaLnBrk="1" hangingPunct="1">
              <a:defRPr/>
            </a:pPr>
            <a:r>
              <a:rPr lang="en-US" dirty="0">
                <a:solidFill>
                  <a:srgbClr val="A47F52">
                    <a:alpha val="85001"/>
                  </a:srgbClr>
                </a:solidFill>
                <a:sym typeface="Hoefler Text" pitchFamily="-106" charset="0"/>
              </a:rPr>
              <a:t>continuous improvement</a:t>
            </a:r>
          </a:p>
        </p:txBody>
      </p:sp>
      <p:sp>
        <p:nvSpPr>
          <p:cNvPr id="27651" name="Rectangle 3"/>
          <p:cNvSpPr>
            <a:spLocks noGrp="1" noChangeArrowheads="1"/>
          </p:cNvSpPr>
          <p:nvPr>
            <p:ph type="body" idx="1"/>
          </p:nvPr>
        </p:nvSpPr>
        <p:spPr>
          <a:xfrm>
            <a:off x="732118" y="3554557"/>
            <a:ext cx="3839882" cy="2107407"/>
          </a:xfrm>
        </p:spPr>
        <p:txBody>
          <a:bodyPr>
            <a:normAutofit fontScale="92500" lnSpcReduction="20000"/>
          </a:bodyPr>
          <a:lstStyle/>
          <a:p>
            <a:pPr marL="0" indent="0" eaLnBrk="1" hangingPunct="1">
              <a:defRPr/>
            </a:pPr>
            <a:r>
              <a:rPr lang="en-US" dirty="0">
                <a:sym typeface="Hoefler Text" pitchFamily="-106" charset="0"/>
              </a:rPr>
              <a:t>members of an organization acquire and use information to change and implement action</a:t>
            </a:r>
          </a:p>
        </p:txBody>
      </p:sp>
    </p:spTree>
    <p:extLst>
      <p:ext uri="{BB962C8B-B14F-4D97-AF65-F5344CB8AC3E}">
        <p14:creationId xmlns:p14="http://schemas.microsoft.com/office/powerpoint/2010/main" val="23406055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1"/>
          <p:cNvPicPr>
            <a:picLocks noChangeArrowheads="1"/>
          </p:cNvPicPr>
          <p:nvPr/>
        </p:nvPicPr>
        <p:blipFill>
          <a:blip r:embed="rId3"/>
          <a:srcRect/>
          <a:stretch>
            <a:fillRect/>
          </a:stretch>
        </p:blipFill>
        <p:spPr bwMode="auto">
          <a:xfrm>
            <a:off x="4995957" y="1357313"/>
            <a:ext cx="3036794" cy="4696475"/>
          </a:xfrm>
          <a:prstGeom prst="rect">
            <a:avLst/>
          </a:prstGeom>
          <a:noFill/>
          <a:ln w="12700">
            <a:noFill/>
            <a:miter lim="800000"/>
            <a:headEnd/>
            <a:tailEnd/>
          </a:ln>
        </p:spPr>
      </p:pic>
      <p:sp>
        <p:nvSpPr>
          <p:cNvPr id="31746" name="Rectangle 2"/>
          <p:cNvSpPr>
            <a:spLocks noGrp="1" noChangeArrowheads="1"/>
          </p:cNvSpPr>
          <p:nvPr>
            <p:ph type="title"/>
          </p:nvPr>
        </p:nvSpPr>
        <p:spPr>
          <a:xfrm>
            <a:off x="732235" y="1580555"/>
            <a:ext cx="3839766" cy="1919883"/>
          </a:xfrm>
        </p:spPr>
        <p:txBody>
          <a:bodyPr/>
          <a:lstStyle/>
          <a:p>
            <a:pPr eaLnBrk="1" hangingPunct="1">
              <a:defRPr/>
            </a:pPr>
            <a:r>
              <a:rPr lang="en-US">
                <a:solidFill>
                  <a:srgbClr val="A47F52">
                    <a:alpha val="85001"/>
                  </a:srgbClr>
                </a:solidFill>
                <a:sym typeface="Hoefler Text" pitchFamily="-106" charset="0"/>
              </a:rPr>
              <a:t>use data to:</a:t>
            </a:r>
          </a:p>
        </p:txBody>
      </p:sp>
      <p:sp>
        <p:nvSpPr>
          <p:cNvPr id="31747" name="Rectangle 3"/>
          <p:cNvSpPr>
            <a:spLocks noGrp="1" noChangeArrowheads="1"/>
          </p:cNvSpPr>
          <p:nvPr>
            <p:ph type="body" idx="1"/>
          </p:nvPr>
        </p:nvSpPr>
        <p:spPr>
          <a:xfrm>
            <a:off x="732118" y="3554557"/>
            <a:ext cx="3839882" cy="2143125"/>
          </a:xfrm>
        </p:spPr>
        <p:txBody>
          <a:bodyPr>
            <a:normAutofit fontScale="92500" lnSpcReduction="10000"/>
          </a:bodyPr>
          <a:lstStyle/>
          <a:p>
            <a:pPr marL="0" indent="0" eaLnBrk="1" hangingPunct="1">
              <a:defRPr/>
            </a:pPr>
            <a:r>
              <a:rPr lang="en-US" dirty="0">
                <a:sym typeface="Hoefler Text" pitchFamily="-106" charset="0"/>
              </a:rPr>
              <a:t>ask the right questions</a:t>
            </a:r>
          </a:p>
          <a:p>
            <a:pPr marL="0" indent="0" eaLnBrk="1" hangingPunct="1">
              <a:defRPr/>
            </a:pPr>
            <a:r>
              <a:rPr lang="en-US" dirty="0">
                <a:sym typeface="Hoefler Text" pitchFamily="-106" charset="0"/>
              </a:rPr>
              <a:t>define needs</a:t>
            </a:r>
          </a:p>
          <a:p>
            <a:pPr marL="0" indent="0" eaLnBrk="1" hangingPunct="1">
              <a:defRPr/>
            </a:pPr>
            <a:r>
              <a:rPr lang="en-US" dirty="0">
                <a:sym typeface="Hoefler Text" pitchFamily="-106" charset="0"/>
              </a:rPr>
              <a:t>plan interventions</a:t>
            </a:r>
          </a:p>
          <a:p>
            <a:pPr marL="0" indent="0" eaLnBrk="1" hangingPunct="1">
              <a:defRPr/>
            </a:pPr>
            <a:r>
              <a:rPr lang="en-US" dirty="0">
                <a:sym typeface="Hoefler Text" pitchFamily="-106" charset="0"/>
              </a:rPr>
              <a:t>evaluate progress</a:t>
            </a:r>
          </a:p>
        </p:txBody>
      </p:sp>
    </p:spTree>
    <p:extLst>
      <p:ext uri="{BB962C8B-B14F-4D97-AF65-F5344CB8AC3E}">
        <p14:creationId xmlns:p14="http://schemas.microsoft.com/office/powerpoint/2010/main" val="28649551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83194"/>
            <a:ext cx="8229600" cy="1472556"/>
          </a:xfrm>
        </p:spPr>
        <p:txBody>
          <a:bodyPr>
            <a:normAutofit/>
          </a:bodyPr>
          <a:lstStyle/>
          <a:p>
            <a:pPr marL="0" indent="0" algn="ctr">
              <a:buNone/>
            </a:pPr>
            <a:r>
              <a:rPr lang="en-US" sz="3900" dirty="0" smtClean="0"/>
              <a:t>Data should inform teams about how to improve learning.  </a:t>
            </a:r>
          </a:p>
          <a:p>
            <a:pPr marL="0" indent="0">
              <a:buNone/>
            </a:pPr>
            <a:endParaRPr lang="en-US" dirty="0"/>
          </a:p>
        </p:txBody>
      </p:sp>
      <p:pic>
        <p:nvPicPr>
          <p:cNvPr id="5" name="Picture 4"/>
          <p:cNvPicPr>
            <a:picLocks noChangeAspect="1"/>
          </p:cNvPicPr>
          <p:nvPr/>
        </p:nvPicPr>
        <p:blipFill>
          <a:blip r:embed="rId2"/>
          <a:stretch>
            <a:fillRect/>
          </a:stretch>
        </p:blipFill>
        <p:spPr>
          <a:xfrm>
            <a:off x="1952625" y="2197099"/>
            <a:ext cx="5413375" cy="3438525"/>
          </a:xfrm>
          <a:prstGeom prst="rect">
            <a:avLst/>
          </a:prstGeom>
        </p:spPr>
      </p:pic>
    </p:spTree>
    <p:extLst>
      <p:ext uri="{BB962C8B-B14F-4D97-AF65-F5344CB8AC3E}">
        <p14:creationId xmlns:p14="http://schemas.microsoft.com/office/powerpoint/2010/main" val="3036751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27100" y="546100"/>
            <a:ext cx="7289800" cy="5765800"/>
          </a:xfrm>
          <a:prstGeom prst="rect">
            <a:avLst/>
          </a:prstGeom>
        </p:spPr>
      </p:pic>
    </p:spTree>
    <p:extLst>
      <p:ext uri="{BB962C8B-B14F-4D97-AF65-F5344CB8AC3E}">
        <p14:creationId xmlns:p14="http://schemas.microsoft.com/office/powerpoint/2010/main" val="140868945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92316"/>
            <a:ext cx="8229600" cy="1376147"/>
          </a:xfrm>
        </p:spPr>
        <p:txBody>
          <a:bodyPr>
            <a:normAutofit/>
          </a:bodyPr>
          <a:lstStyle/>
          <a:p>
            <a:pPr marL="0" indent="0" algn="ctr">
              <a:buNone/>
            </a:pPr>
            <a:r>
              <a:rPr lang="en-US" sz="6000" dirty="0" smtClean="0">
                <a:hlinkClick r:id="rId2"/>
              </a:rPr>
              <a:t>Teamwork</a:t>
            </a:r>
            <a:endParaRPr lang="en-US" sz="6000" dirty="0"/>
          </a:p>
        </p:txBody>
      </p:sp>
    </p:spTree>
    <p:extLst>
      <p:ext uri="{BB962C8B-B14F-4D97-AF65-F5344CB8AC3E}">
        <p14:creationId xmlns:p14="http://schemas.microsoft.com/office/powerpoint/2010/main" val="352124334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data important?	</a:t>
            </a:r>
            <a:endParaRPr lang="en-US" dirty="0"/>
          </a:p>
        </p:txBody>
      </p:sp>
      <p:pic>
        <p:nvPicPr>
          <p:cNvPr id="4" name="Picture 3"/>
          <p:cNvPicPr>
            <a:picLocks noChangeAspect="1"/>
          </p:cNvPicPr>
          <p:nvPr/>
        </p:nvPicPr>
        <p:blipFill>
          <a:blip r:embed="rId2"/>
          <a:stretch>
            <a:fillRect/>
          </a:stretch>
        </p:blipFill>
        <p:spPr>
          <a:xfrm>
            <a:off x="2063750" y="1825625"/>
            <a:ext cx="4953000" cy="3302000"/>
          </a:xfrm>
          <a:prstGeom prst="rect">
            <a:avLst/>
          </a:prstGeom>
        </p:spPr>
      </p:pic>
    </p:spTree>
    <p:extLst>
      <p:ext uri="{BB962C8B-B14F-4D97-AF65-F5344CB8AC3E}">
        <p14:creationId xmlns:p14="http://schemas.microsoft.com/office/powerpoint/2010/main" val="320917916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lstStyle/>
          <a:p>
            <a:r>
              <a:rPr lang="en-US" b="1" dirty="0" smtClean="0"/>
              <a:t>To form a consistent vocabulary for the use of data.</a:t>
            </a:r>
          </a:p>
        </p:txBody>
      </p:sp>
      <p:pic>
        <p:nvPicPr>
          <p:cNvPr id="4" name="Picture 3"/>
          <p:cNvPicPr>
            <a:picLocks noChangeAspect="1"/>
          </p:cNvPicPr>
          <p:nvPr/>
        </p:nvPicPr>
        <p:blipFill>
          <a:blip r:embed="rId2"/>
          <a:stretch>
            <a:fillRect/>
          </a:stretch>
        </p:blipFill>
        <p:spPr>
          <a:xfrm>
            <a:off x="1397000" y="3143250"/>
            <a:ext cx="5445125" cy="2447925"/>
          </a:xfrm>
          <a:prstGeom prst="rect">
            <a:avLst/>
          </a:prstGeom>
        </p:spPr>
      </p:pic>
    </p:spTree>
    <p:extLst>
      <p:ext uri="{BB962C8B-B14F-4D97-AF65-F5344CB8AC3E}">
        <p14:creationId xmlns:p14="http://schemas.microsoft.com/office/powerpoint/2010/main" val="155946236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3" name="Content Placeholder 2"/>
          <p:cNvSpPr>
            <a:spLocks noGrp="1"/>
          </p:cNvSpPr>
          <p:nvPr>
            <p:ph idx="1"/>
          </p:nvPr>
        </p:nvSpPr>
        <p:spPr/>
        <p:txBody>
          <a:bodyPr/>
          <a:lstStyle/>
          <a:p>
            <a:r>
              <a:rPr lang="en-US" dirty="0" smtClean="0"/>
              <a:t>To increase knowledge about the use of data to influence instruction</a:t>
            </a:r>
          </a:p>
          <a:p>
            <a:r>
              <a:rPr lang="en-US" dirty="0" smtClean="0"/>
              <a:t>To form a consistent vocabulary for the use of data</a:t>
            </a:r>
          </a:p>
          <a:p>
            <a:r>
              <a:rPr lang="en-US" dirty="0" smtClean="0"/>
              <a:t>To build a common practice for analyzing data through organization, management and use</a:t>
            </a:r>
            <a:endParaRPr lang="en-US" dirty="0"/>
          </a:p>
        </p:txBody>
      </p:sp>
    </p:spTree>
    <p:extLst>
      <p:ext uri="{BB962C8B-B14F-4D97-AF65-F5344CB8AC3E}">
        <p14:creationId xmlns:p14="http://schemas.microsoft.com/office/powerpoint/2010/main" val="308652337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Measures</a:t>
            </a:r>
            <a:endParaRPr lang="en-US" dirty="0"/>
          </a:p>
        </p:txBody>
      </p:sp>
      <p:sp>
        <p:nvSpPr>
          <p:cNvPr id="3" name="Content Placeholder 2"/>
          <p:cNvSpPr>
            <a:spLocks noGrp="1"/>
          </p:cNvSpPr>
          <p:nvPr>
            <p:ph idx="1"/>
          </p:nvPr>
        </p:nvSpPr>
        <p:spPr/>
        <p:txBody>
          <a:bodyPr/>
          <a:lstStyle/>
          <a:p>
            <a:r>
              <a:rPr lang="en-US" dirty="0" smtClean="0"/>
              <a:t>Norm Referenced</a:t>
            </a:r>
            <a:br>
              <a:rPr lang="en-US" dirty="0" smtClean="0"/>
            </a:br>
            <a:endParaRPr lang="en-US" dirty="0" smtClean="0"/>
          </a:p>
          <a:p>
            <a:r>
              <a:rPr lang="en-US" dirty="0" smtClean="0"/>
              <a:t>Criterion Referenced</a:t>
            </a:r>
            <a:endParaRPr lang="en-US" dirty="0"/>
          </a:p>
        </p:txBody>
      </p:sp>
    </p:spTree>
    <p:extLst>
      <p:ext uri="{BB962C8B-B14F-4D97-AF65-F5344CB8AC3E}">
        <p14:creationId xmlns:p14="http://schemas.microsoft.com/office/powerpoint/2010/main" val="274122445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 Referenced</a:t>
            </a:r>
            <a:endParaRPr lang="en-US" dirty="0"/>
          </a:p>
        </p:txBody>
      </p:sp>
      <p:sp>
        <p:nvSpPr>
          <p:cNvPr id="3" name="Content Placeholder 2"/>
          <p:cNvSpPr>
            <a:spLocks noGrp="1"/>
          </p:cNvSpPr>
          <p:nvPr>
            <p:ph idx="1"/>
          </p:nvPr>
        </p:nvSpPr>
        <p:spPr/>
        <p:txBody>
          <a:bodyPr/>
          <a:lstStyle/>
          <a:p>
            <a:r>
              <a:rPr lang="en-US" dirty="0" smtClean="0"/>
              <a:t>Measure student performance against a group (called a norm)</a:t>
            </a:r>
          </a:p>
          <a:p>
            <a:r>
              <a:rPr lang="en-US" dirty="0" smtClean="0"/>
              <a:t>A common way to present information is in the form of a bell curve.</a:t>
            </a:r>
          </a:p>
          <a:p>
            <a:r>
              <a:rPr lang="en-US" dirty="0" smtClean="0"/>
              <a:t>Norm referenced guarantees a set number of students in each performance category – based on how well they perform against each other.</a:t>
            </a:r>
          </a:p>
          <a:p>
            <a:endParaRPr lang="en-US" dirty="0"/>
          </a:p>
        </p:txBody>
      </p:sp>
    </p:spTree>
    <p:extLst>
      <p:ext uri="{BB962C8B-B14F-4D97-AF65-F5344CB8AC3E}">
        <p14:creationId xmlns:p14="http://schemas.microsoft.com/office/powerpoint/2010/main" val="289643801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2450" name="Picture 1"/>
          <p:cNvPicPr>
            <a:picLocks noChangeArrowheads="1"/>
          </p:cNvPicPr>
          <p:nvPr/>
        </p:nvPicPr>
        <p:blipFill>
          <a:blip r:embed="rId3"/>
          <a:srcRect/>
          <a:stretch>
            <a:fillRect/>
          </a:stretch>
        </p:blipFill>
        <p:spPr bwMode="auto">
          <a:xfrm>
            <a:off x="6032500" y="607219"/>
            <a:ext cx="2446618" cy="3794847"/>
          </a:xfrm>
          <a:prstGeom prst="rect">
            <a:avLst/>
          </a:prstGeom>
          <a:noFill/>
          <a:ln w="12700">
            <a:noFill/>
            <a:miter lim="800000"/>
            <a:headEnd/>
            <a:tailEnd/>
          </a:ln>
        </p:spPr>
      </p:pic>
      <p:sp>
        <p:nvSpPr>
          <p:cNvPr id="35842" name="Rectangle 2"/>
          <p:cNvSpPr>
            <a:spLocks noGrp="1" noChangeArrowheads="1"/>
          </p:cNvSpPr>
          <p:nvPr>
            <p:ph type="title"/>
          </p:nvPr>
        </p:nvSpPr>
        <p:spPr>
          <a:xfrm>
            <a:off x="1187649" y="1902024"/>
            <a:ext cx="3839766" cy="491133"/>
          </a:xfrm>
        </p:spPr>
        <p:txBody>
          <a:bodyPr>
            <a:normAutofit fontScale="90000"/>
          </a:bodyPr>
          <a:lstStyle/>
          <a:p>
            <a:pPr eaLnBrk="1" hangingPunct="1">
              <a:defRPr/>
            </a:pPr>
            <a:r>
              <a:rPr lang="en-US" sz="3400" dirty="0">
                <a:solidFill>
                  <a:srgbClr val="A47F52">
                    <a:alpha val="85001"/>
                  </a:srgbClr>
                </a:solidFill>
                <a:sym typeface="Hoefler Text" pitchFamily="-106" charset="0"/>
              </a:rPr>
              <a:t>NRT</a:t>
            </a:r>
          </a:p>
        </p:txBody>
      </p:sp>
      <p:sp>
        <p:nvSpPr>
          <p:cNvPr id="35843" name="Rectangle 3"/>
          <p:cNvSpPr>
            <a:spLocks noGrp="1" noChangeArrowheads="1"/>
          </p:cNvSpPr>
          <p:nvPr>
            <p:ph type="body" idx="1"/>
          </p:nvPr>
        </p:nvSpPr>
        <p:spPr>
          <a:xfrm>
            <a:off x="1088839" y="3313185"/>
            <a:ext cx="3965014" cy="2847758"/>
          </a:xfrm>
        </p:spPr>
        <p:txBody>
          <a:bodyPr>
            <a:normAutofit fontScale="77500" lnSpcReduction="20000"/>
          </a:bodyPr>
          <a:lstStyle/>
          <a:p>
            <a:pPr marL="0" indent="0" eaLnBrk="1" hangingPunct="1">
              <a:defRPr/>
            </a:pPr>
            <a:endParaRPr lang="en-US" dirty="0"/>
          </a:p>
          <a:p>
            <a:pPr marL="0" indent="0" eaLnBrk="1" hangingPunct="1">
              <a:defRPr/>
            </a:pPr>
            <a:r>
              <a:rPr lang="en-US" dirty="0"/>
              <a:t>terra nova</a:t>
            </a:r>
          </a:p>
          <a:p>
            <a:pPr marL="0" indent="0" eaLnBrk="1" hangingPunct="1">
              <a:defRPr/>
            </a:pPr>
            <a:r>
              <a:rPr lang="en-US" dirty="0" err="1"/>
              <a:t>Itbs</a:t>
            </a:r>
            <a:endParaRPr lang="en-US" dirty="0"/>
          </a:p>
          <a:p>
            <a:pPr marL="0" indent="0" eaLnBrk="1" hangingPunct="1">
              <a:defRPr/>
            </a:pPr>
            <a:r>
              <a:rPr lang="en-US" dirty="0" err="1"/>
              <a:t>nwea</a:t>
            </a:r>
            <a:endParaRPr lang="en-US" dirty="0"/>
          </a:p>
          <a:p>
            <a:pPr marL="0" indent="0" eaLnBrk="1" hangingPunct="1">
              <a:defRPr/>
            </a:pPr>
            <a:r>
              <a:rPr lang="en-US" dirty="0" err="1"/>
              <a:t>stanford</a:t>
            </a:r>
            <a:endParaRPr lang="en-US" dirty="0"/>
          </a:p>
          <a:p>
            <a:pPr marL="0" indent="0" eaLnBrk="1" hangingPunct="1">
              <a:defRPr/>
            </a:pPr>
            <a:r>
              <a:rPr lang="en-US" dirty="0"/>
              <a:t>explore</a:t>
            </a:r>
          </a:p>
          <a:p>
            <a:pPr marL="0" indent="0" eaLnBrk="1" hangingPunct="1">
              <a:defRPr/>
            </a:pPr>
            <a:r>
              <a:rPr lang="en-US" dirty="0"/>
              <a:t>plan</a:t>
            </a:r>
          </a:p>
        </p:txBody>
      </p:sp>
    </p:spTree>
    <p:extLst>
      <p:ext uri="{BB962C8B-B14F-4D97-AF65-F5344CB8AC3E}">
        <p14:creationId xmlns:p14="http://schemas.microsoft.com/office/powerpoint/2010/main" val="40240045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1"/>
          <p:cNvPicPr>
            <a:picLocks noChangeArrowheads="1"/>
          </p:cNvPicPr>
          <p:nvPr/>
        </p:nvPicPr>
        <p:blipFill>
          <a:blip r:embed="rId3"/>
          <a:srcRect/>
          <a:stretch>
            <a:fillRect/>
          </a:stretch>
        </p:blipFill>
        <p:spPr bwMode="auto">
          <a:xfrm>
            <a:off x="5249957" y="2080347"/>
            <a:ext cx="2767853" cy="3902003"/>
          </a:xfrm>
          <a:prstGeom prst="rect">
            <a:avLst/>
          </a:prstGeom>
          <a:noFill/>
          <a:ln w="12700">
            <a:noFill/>
            <a:miter lim="800000"/>
            <a:headEnd/>
            <a:tailEnd/>
          </a:ln>
        </p:spPr>
      </p:pic>
      <p:sp>
        <p:nvSpPr>
          <p:cNvPr id="234499" name="Rectangle 2"/>
          <p:cNvSpPr>
            <a:spLocks noGrp="1" noChangeArrowheads="1"/>
          </p:cNvSpPr>
          <p:nvPr>
            <p:ph type="title"/>
          </p:nvPr>
        </p:nvSpPr>
        <p:spPr/>
        <p:txBody>
          <a:bodyPr/>
          <a:lstStyle/>
          <a:p>
            <a:pPr eaLnBrk="1" hangingPunct="1"/>
            <a:r>
              <a:rPr lang="en-US"/>
              <a:t>national stanines</a:t>
            </a:r>
          </a:p>
        </p:txBody>
      </p:sp>
      <p:sp>
        <p:nvSpPr>
          <p:cNvPr id="234500" name="Rectangle 3"/>
          <p:cNvSpPr>
            <a:spLocks noGrp="1" noChangeArrowheads="1"/>
          </p:cNvSpPr>
          <p:nvPr>
            <p:ph type="body" idx="1"/>
          </p:nvPr>
        </p:nvSpPr>
        <p:spPr>
          <a:xfrm>
            <a:off x="732118" y="1964532"/>
            <a:ext cx="4250765" cy="4017818"/>
          </a:xfrm>
        </p:spPr>
        <p:txBody>
          <a:bodyPr/>
          <a:lstStyle/>
          <a:p>
            <a:pPr marL="633413" lvl="1" eaLnBrk="1" hangingPunct="1"/>
            <a:r>
              <a:rPr lang="en-US"/>
              <a:t>normalized test scores that divide the normal curve into broad intervals ranging from 1 to 9</a:t>
            </a:r>
          </a:p>
        </p:txBody>
      </p:sp>
    </p:spTree>
    <p:extLst>
      <p:ext uri="{BB962C8B-B14F-4D97-AF65-F5344CB8AC3E}">
        <p14:creationId xmlns:p14="http://schemas.microsoft.com/office/powerpoint/2010/main" val="34960223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1"/>
          <p:cNvPicPr>
            <a:picLocks noChangeArrowheads="1"/>
          </p:cNvPicPr>
          <p:nvPr/>
        </p:nvPicPr>
        <p:blipFill>
          <a:blip r:embed="rId3"/>
          <a:srcRect/>
          <a:stretch>
            <a:fillRect/>
          </a:stretch>
        </p:blipFill>
        <p:spPr bwMode="auto">
          <a:xfrm>
            <a:off x="5249957" y="2080347"/>
            <a:ext cx="2767853" cy="3902003"/>
          </a:xfrm>
          <a:prstGeom prst="rect">
            <a:avLst/>
          </a:prstGeom>
          <a:noFill/>
          <a:ln w="12700">
            <a:noFill/>
            <a:miter lim="800000"/>
            <a:headEnd/>
            <a:tailEnd/>
          </a:ln>
        </p:spPr>
      </p:pic>
      <p:sp>
        <p:nvSpPr>
          <p:cNvPr id="236547" name="Rectangle 2"/>
          <p:cNvSpPr>
            <a:spLocks noGrp="1" noChangeArrowheads="1"/>
          </p:cNvSpPr>
          <p:nvPr>
            <p:ph type="title"/>
          </p:nvPr>
        </p:nvSpPr>
        <p:spPr/>
        <p:txBody>
          <a:bodyPr/>
          <a:lstStyle/>
          <a:p>
            <a:pPr eaLnBrk="1" hangingPunct="1"/>
            <a:r>
              <a:rPr lang="en-US"/>
              <a:t>scale score </a:t>
            </a:r>
          </a:p>
        </p:txBody>
      </p:sp>
      <p:sp>
        <p:nvSpPr>
          <p:cNvPr id="236548" name="Rectangle 3"/>
          <p:cNvSpPr>
            <a:spLocks noGrp="1" noChangeArrowheads="1"/>
          </p:cNvSpPr>
          <p:nvPr>
            <p:ph type="body" idx="1"/>
          </p:nvPr>
        </p:nvSpPr>
        <p:spPr>
          <a:xfrm>
            <a:off x="732118" y="1964532"/>
            <a:ext cx="4250765" cy="4017818"/>
          </a:xfrm>
        </p:spPr>
        <p:txBody>
          <a:bodyPr/>
          <a:lstStyle/>
          <a:p>
            <a:pPr marL="633413" lvl="1" eaLnBrk="1" hangingPunct="1"/>
            <a:r>
              <a:rPr lang="en-US"/>
              <a:t>mathematically transformed raw score </a:t>
            </a:r>
          </a:p>
          <a:p>
            <a:pPr marL="633413" lvl="1" eaLnBrk="1" hangingPunct="1"/>
            <a:r>
              <a:rPr lang="en-US"/>
              <a:t>depend on test taken</a:t>
            </a:r>
          </a:p>
          <a:p>
            <a:pPr marL="633413" lvl="1" eaLnBrk="1" hangingPunct="1"/>
            <a:r>
              <a:rPr lang="en-US"/>
              <a:t>range is 1-999</a:t>
            </a:r>
          </a:p>
          <a:p>
            <a:pPr marL="633413" lvl="1" eaLnBrk="1" hangingPunct="1"/>
            <a:r>
              <a:rPr lang="en-US"/>
              <a:t>scales span all levels and grades of test</a:t>
            </a:r>
          </a:p>
        </p:txBody>
      </p:sp>
    </p:spTree>
    <p:extLst>
      <p:ext uri="{BB962C8B-B14F-4D97-AF65-F5344CB8AC3E}">
        <p14:creationId xmlns:p14="http://schemas.microsoft.com/office/powerpoint/2010/main" val="33098671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1"/>
          <p:cNvPicPr>
            <a:picLocks noChangeArrowheads="1"/>
          </p:cNvPicPr>
          <p:nvPr/>
        </p:nvPicPr>
        <p:blipFill>
          <a:blip r:embed="rId3"/>
          <a:srcRect/>
          <a:stretch>
            <a:fillRect/>
          </a:stretch>
        </p:blipFill>
        <p:spPr bwMode="auto">
          <a:xfrm>
            <a:off x="5249957" y="2080347"/>
            <a:ext cx="2767853" cy="3902003"/>
          </a:xfrm>
          <a:prstGeom prst="rect">
            <a:avLst/>
          </a:prstGeom>
          <a:noFill/>
          <a:ln w="12700">
            <a:noFill/>
            <a:miter lim="800000"/>
            <a:headEnd/>
            <a:tailEnd/>
          </a:ln>
        </p:spPr>
      </p:pic>
      <p:sp>
        <p:nvSpPr>
          <p:cNvPr id="238595" name="Rectangle 2"/>
          <p:cNvSpPr>
            <a:spLocks noGrp="1" noChangeArrowheads="1"/>
          </p:cNvSpPr>
          <p:nvPr>
            <p:ph type="title"/>
          </p:nvPr>
        </p:nvSpPr>
        <p:spPr/>
        <p:txBody>
          <a:bodyPr>
            <a:normAutofit fontScale="90000"/>
          </a:bodyPr>
          <a:lstStyle/>
          <a:p>
            <a:pPr eaLnBrk="1" hangingPunct="1"/>
            <a:r>
              <a:rPr lang="en-US"/>
              <a:t>national percentile</a:t>
            </a:r>
            <a:br>
              <a:rPr lang="en-US"/>
            </a:br>
            <a:r>
              <a:rPr lang="en-US"/>
              <a:t>np </a:t>
            </a:r>
          </a:p>
        </p:txBody>
      </p:sp>
      <p:sp>
        <p:nvSpPr>
          <p:cNvPr id="238596" name="Rectangle 3"/>
          <p:cNvSpPr>
            <a:spLocks noGrp="1" noChangeArrowheads="1"/>
          </p:cNvSpPr>
          <p:nvPr>
            <p:ph type="body" idx="1"/>
          </p:nvPr>
        </p:nvSpPr>
        <p:spPr>
          <a:xfrm>
            <a:off x="732118" y="1964532"/>
            <a:ext cx="4250765" cy="4017818"/>
          </a:xfrm>
        </p:spPr>
        <p:txBody>
          <a:bodyPr/>
          <a:lstStyle/>
          <a:p>
            <a:pPr marL="633413" lvl="1" eaLnBrk="1" hangingPunct="1"/>
            <a:r>
              <a:rPr lang="en-US"/>
              <a:t>norm referenced</a:t>
            </a:r>
          </a:p>
          <a:p>
            <a:pPr marL="633413" lvl="1" eaLnBrk="1" hangingPunct="1"/>
            <a:r>
              <a:rPr lang="en-US"/>
              <a:t>range from 1-99</a:t>
            </a:r>
          </a:p>
          <a:p>
            <a:pPr marL="633413" lvl="1" eaLnBrk="1" hangingPunct="1"/>
            <a:r>
              <a:rPr lang="en-US"/>
              <a:t>specify the percentage of students in a national norm group whose scores fall below the given students test score</a:t>
            </a:r>
          </a:p>
        </p:txBody>
      </p:sp>
    </p:spTree>
    <p:extLst>
      <p:ext uri="{BB962C8B-B14F-4D97-AF65-F5344CB8AC3E}">
        <p14:creationId xmlns:p14="http://schemas.microsoft.com/office/powerpoint/2010/main" val="28678040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2" name="Picture 1"/>
          <p:cNvPicPr>
            <a:picLocks noChangeArrowheads="1"/>
          </p:cNvPicPr>
          <p:nvPr/>
        </p:nvPicPr>
        <p:blipFill>
          <a:blip r:embed="rId3"/>
          <a:srcRect/>
          <a:stretch>
            <a:fillRect/>
          </a:stretch>
        </p:blipFill>
        <p:spPr bwMode="auto">
          <a:xfrm>
            <a:off x="5249957" y="2080347"/>
            <a:ext cx="2767853" cy="3902003"/>
          </a:xfrm>
          <a:prstGeom prst="rect">
            <a:avLst/>
          </a:prstGeom>
          <a:noFill/>
          <a:ln w="12700">
            <a:noFill/>
            <a:miter lim="800000"/>
            <a:headEnd/>
            <a:tailEnd/>
          </a:ln>
        </p:spPr>
      </p:pic>
      <p:sp>
        <p:nvSpPr>
          <p:cNvPr id="240643" name="Rectangle 2"/>
          <p:cNvSpPr>
            <a:spLocks noGrp="1" noChangeArrowheads="1"/>
          </p:cNvSpPr>
          <p:nvPr>
            <p:ph type="title"/>
          </p:nvPr>
        </p:nvSpPr>
        <p:spPr/>
        <p:txBody>
          <a:bodyPr>
            <a:normAutofit fontScale="90000"/>
          </a:bodyPr>
          <a:lstStyle/>
          <a:p>
            <a:pPr eaLnBrk="1" hangingPunct="1"/>
            <a:r>
              <a:rPr lang="en-US"/>
              <a:t>normal curve equivalent </a:t>
            </a:r>
            <a:br>
              <a:rPr lang="en-US"/>
            </a:br>
            <a:r>
              <a:rPr lang="en-US"/>
              <a:t>nce</a:t>
            </a:r>
          </a:p>
        </p:txBody>
      </p:sp>
      <p:sp>
        <p:nvSpPr>
          <p:cNvPr id="240644" name="Rectangle 3"/>
          <p:cNvSpPr>
            <a:spLocks noGrp="1" noChangeArrowheads="1"/>
          </p:cNvSpPr>
          <p:nvPr>
            <p:ph type="body" idx="1"/>
          </p:nvPr>
        </p:nvSpPr>
        <p:spPr>
          <a:xfrm>
            <a:off x="732118" y="1964532"/>
            <a:ext cx="4250765" cy="4017818"/>
          </a:xfrm>
        </p:spPr>
        <p:txBody>
          <a:bodyPr/>
          <a:lstStyle/>
          <a:p>
            <a:pPr marL="633413" lvl="1" eaLnBrk="1" hangingPunct="1"/>
            <a:r>
              <a:rPr lang="en-US"/>
              <a:t>normalized test scores on an equal interval scale</a:t>
            </a:r>
          </a:p>
          <a:p>
            <a:pPr marL="633413" lvl="1" eaLnBrk="1" hangingPunct="1"/>
            <a:r>
              <a:rPr lang="en-US"/>
              <a:t>range from 1 - 99 with one point change same throughout</a:t>
            </a:r>
          </a:p>
        </p:txBody>
      </p:sp>
    </p:spTree>
    <p:extLst>
      <p:ext uri="{BB962C8B-B14F-4D97-AF65-F5344CB8AC3E}">
        <p14:creationId xmlns:p14="http://schemas.microsoft.com/office/powerpoint/2010/main" val="3032840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p:cNvPicPr>
            <a:picLocks noChangeAspect="1" noChangeArrowheads="1"/>
          </p:cNvPicPr>
          <p:nvPr/>
        </p:nvPicPr>
        <p:blipFill>
          <a:blip r:embed="rId3"/>
          <a:srcRect/>
          <a:stretch>
            <a:fillRect/>
          </a:stretch>
        </p:blipFill>
        <p:spPr bwMode="auto">
          <a:xfrm>
            <a:off x="0" y="0"/>
            <a:ext cx="9173882" cy="6858000"/>
          </a:xfrm>
          <a:prstGeom prst="rect">
            <a:avLst/>
          </a:prstGeom>
          <a:noFill/>
          <a:ln w="9525">
            <a:noFill/>
            <a:miter lim="800000"/>
            <a:headEnd/>
            <a:tailEnd/>
          </a:ln>
        </p:spPr>
      </p:pic>
    </p:spTree>
    <p:extLst>
      <p:ext uri="{BB962C8B-B14F-4D97-AF65-F5344CB8AC3E}">
        <p14:creationId xmlns:p14="http://schemas.microsoft.com/office/powerpoint/2010/main" val="394915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1"/>
          <p:cNvPicPr>
            <a:picLocks noChangeArrowheads="1"/>
          </p:cNvPicPr>
          <p:nvPr/>
        </p:nvPicPr>
        <p:blipFill>
          <a:blip r:embed="rId3"/>
          <a:srcRect/>
          <a:stretch>
            <a:fillRect/>
          </a:stretch>
        </p:blipFill>
        <p:spPr bwMode="auto">
          <a:xfrm>
            <a:off x="5249957" y="2080347"/>
            <a:ext cx="2767853" cy="3902003"/>
          </a:xfrm>
          <a:prstGeom prst="rect">
            <a:avLst/>
          </a:prstGeom>
          <a:noFill/>
          <a:ln w="12700">
            <a:noFill/>
            <a:miter lim="800000"/>
            <a:headEnd/>
            <a:tailEnd/>
          </a:ln>
        </p:spPr>
      </p:pic>
      <p:sp>
        <p:nvSpPr>
          <p:cNvPr id="244739" name="Rectangle 2"/>
          <p:cNvSpPr>
            <a:spLocks noGrp="1" noChangeArrowheads="1"/>
          </p:cNvSpPr>
          <p:nvPr>
            <p:ph type="title"/>
          </p:nvPr>
        </p:nvSpPr>
        <p:spPr/>
        <p:txBody>
          <a:bodyPr/>
          <a:lstStyle/>
          <a:p>
            <a:pPr eaLnBrk="1" hangingPunct="1"/>
            <a:r>
              <a:rPr lang="en-US"/>
              <a:t>limitations</a:t>
            </a:r>
          </a:p>
        </p:txBody>
      </p:sp>
      <p:sp>
        <p:nvSpPr>
          <p:cNvPr id="244740" name="Rectangle 3"/>
          <p:cNvSpPr>
            <a:spLocks noGrp="1" noChangeArrowheads="1"/>
          </p:cNvSpPr>
          <p:nvPr>
            <p:ph type="body" idx="1"/>
          </p:nvPr>
        </p:nvSpPr>
        <p:spPr>
          <a:xfrm>
            <a:off x="732118" y="1964532"/>
            <a:ext cx="4250765" cy="4017818"/>
          </a:xfrm>
        </p:spPr>
        <p:txBody>
          <a:bodyPr/>
          <a:lstStyle/>
          <a:p>
            <a:pPr marL="633413" lvl="1" eaLnBrk="1" hangingPunct="1"/>
            <a:r>
              <a:rPr lang="en-US"/>
              <a:t>extent to which the test captures and covers the domain it is trying to measure</a:t>
            </a:r>
          </a:p>
          <a:p>
            <a:pPr marL="633413" lvl="1" eaLnBrk="1" hangingPunct="1"/>
            <a:r>
              <a:rPr lang="en-US"/>
              <a:t>not sufficiently aligned to curricular standards and instructional emphasis</a:t>
            </a:r>
          </a:p>
        </p:txBody>
      </p:sp>
    </p:spTree>
    <p:extLst>
      <p:ext uri="{BB962C8B-B14F-4D97-AF65-F5344CB8AC3E}">
        <p14:creationId xmlns:p14="http://schemas.microsoft.com/office/powerpoint/2010/main" val="36759705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Criterion Referenced</a:t>
            </a:r>
            <a:endParaRPr lang="en-US" dirty="0"/>
          </a:p>
        </p:txBody>
      </p:sp>
      <p:sp>
        <p:nvSpPr>
          <p:cNvPr id="3" name="Content Placeholder 2"/>
          <p:cNvSpPr>
            <a:spLocks noGrp="1"/>
          </p:cNvSpPr>
          <p:nvPr>
            <p:ph idx="1"/>
          </p:nvPr>
        </p:nvSpPr>
        <p:spPr/>
        <p:txBody>
          <a:bodyPr/>
          <a:lstStyle/>
          <a:p>
            <a:r>
              <a:rPr lang="en-US" dirty="0" smtClean="0"/>
              <a:t>Student performance is judged against a criteria.</a:t>
            </a:r>
          </a:p>
          <a:p>
            <a:r>
              <a:rPr lang="en-US" dirty="0" smtClean="0"/>
              <a:t>No set number of students in performance categories.</a:t>
            </a:r>
            <a:endParaRPr lang="en-US" dirty="0"/>
          </a:p>
        </p:txBody>
      </p:sp>
    </p:spTree>
    <p:extLst>
      <p:ext uri="{BB962C8B-B14F-4D97-AF65-F5344CB8AC3E}">
        <p14:creationId xmlns:p14="http://schemas.microsoft.com/office/powerpoint/2010/main" val="47830005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41191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Performance Data</a:t>
            </a:r>
            <a:endParaRPr lang="en-US" dirty="0"/>
          </a:p>
        </p:txBody>
      </p:sp>
      <p:pic>
        <p:nvPicPr>
          <p:cNvPr id="4" name="Picture 3"/>
          <p:cNvPicPr>
            <a:picLocks noChangeAspect="1"/>
          </p:cNvPicPr>
          <p:nvPr/>
        </p:nvPicPr>
        <p:blipFill>
          <a:blip r:embed="rId2"/>
          <a:stretch>
            <a:fillRect/>
          </a:stretch>
        </p:blipFill>
        <p:spPr>
          <a:xfrm>
            <a:off x="1809749" y="2260600"/>
            <a:ext cx="5064125" cy="2882900"/>
          </a:xfrm>
          <a:prstGeom prst="rect">
            <a:avLst/>
          </a:prstGeom>
        </p:spPr>
      </p:pic>
    </p:spTree>
    <p:extLst>
      <p:ext uri="{BB962C8B-B14F-4D97-AF65-F5344CB8AC3E}">
        <p14:creationId xmlns:p14="http://schemas.microsoft.com/office/powerpoint/2010/main" val="163487194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673100"/>
            <a:ext cx="6096000" cy="5511800"/>
          </a:xfrm>
          <a:prstGeom prst="rect">
            <a:avLst/>
          </a:prstGeom>
        </p:spPr>
      </p:pic>
    </p:spTree>
    <p:extLst>
      <p:ext uri="{BB962C8B-B14F-4D97-AF65-F5344CB8AC3E}">
        <p14:creationId xmlns:p14="http://schemas.microsoft.com/office/powerpoint/2010/main" val="229560954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6786" name="Picture 1"/>
          <p:cNvPicPr>
            <a:picLocks noChangeArrowheads="1"/>
          </p:cNvPicPr>
          <p:nvPr/>
        </p:nvPicPr>
        <p:blipFill>
          <a:blip r:embed="rId3"/>
          <a:srcRect/>
          <a:stretch>
            <a:fillRect/>
          </a:stretch>
        </p:blipFill>
        <p:spPr bwMode="auto">
          <a:xfrm>
            <a:off x="5175251" y="1357313"/>
            <a:ext cx="2446618" cy="3794847"/>
          </a:xfrm>
          <a:prstGeom prst="rect">
            <a:avLst/>
          </a:prstGeom>
          <a:noFill/>
          <a:ln w="12700">
            <a:noFill/>
            <a:miter lim="800000"/>
            <a:headEnd/>
            <a:tailEnd/>
          </a:ln>
        </p:spPr>
      </p:pic>
      <p:sp>
        <p:nvSpPr>
          <p:cNvPr id="48130" name="Rectangle 2"/>
          <p:cNvSpPr>
            <a:spLocks noGrp="1" noChangeArrowheads="1"/>
          </p:cNvSpPr>
          <p:nvPr>
            <p:ph type="title"/>
          </p:nvPr>
        </p:nvSpPr>
        <p:spPr>
          <a:xfrm>
            <a:off x="1187649" y="1705571"/>
            <a:ext cx="3839766" cy="491133"/>
          </a:xfrm>
        </p:spPr>
        <p:txBody>
          <a:bodyPr>
            <a:normAutofit fontScale="90000"/>
          </a:bodyPr>
          <a:lstStyle/>
          <a:p>
            <a:pPr eaLnBrk="1" hangingPunct="1">
              <a:defRPr/>
            </a:pPr>
            <a:r>
              <a:rPr lang="en-US" sz="3400" dirty="0">
                <a:solidFill>
                  <a:srgbClr val="A47F52">
                    <a:alpha val="85001"/>
                  </a:srgbClr>
                </a:solidFill>
                <a:sym typeface="Hoefler Text" pitchFamily="-106" charset="0"/>
              </a:rPr>
              <a:t>view</a:t>
            </a:r>
          </a:p>
        </p:txBody>
      </p:sp>
      <p:sp>
        <p:nvSpPr>
          <p:cNvPr id="48131" name="Rectangle 3"/>
          <p:cNvSpPr>
            <a:spLocks noGrp="1" noChangeArrowheads="1"/>
          </p:cNvSpPr>
          <p:nvPr>
            <p:ph type="body" idx="1"/>
          </p:nvPr>
        </p:nvSpPr>
        <p:spPr>
          <a:xfrm>
            <a:off x="1088839" y="2813122"/>
            <a:ext cx="4028514" cy="2134466"/>
          </a:xfrm>
        </p:spPr>
        <p:txBody>
          <a:bodyPr>
            <a:normAutofit fontScale="92500" lnSpcReduction="10000"/>
          </a:bodyPr>
          <a:lstStyle/>
          <a:p>
            <a:pPr marL="0" indent="0" eaLnBrk="1" hangingPunct="1">
              <a:defRPr/>
            </a:pPr>
            <a:endParaRPr lang="en-US" dirty="0">
              <a:sym typeface="Hoefler Text" pitchFamily="-106" charset="0"/>
            </a:endParaRPr>
          </a:p>
          <a:p>
            <a:pPr marL="0" indent="0" eaLnBrk="1" hangingPunct="1">
              <a:defRPr/>
            </a:pPr>
            <a:r>
              <a:rPr lang="en-US" dirty="0">
                <a:sym typeface="Hoefler Text" pitchFamily="-106" charset="0"/>
              </a:rPr>
              <a:t>program</a:t>
            </a:r>
          </a:p>
          <a:p>
            <a:pPr marL="0" indent="0" eaLnBrk="1" hangingPunct="1">
              <a:defRPr/>
            </a:pPr>
            <a:r>
              <a:rPr lang="en-US" dirty="0">
                <a:sym typeface="Hoefler Text" pitchFamily="-106" charset="0"/>
              </a:rPr>
              <a:t>cohort</a:t>
            </a:r>
          </a:p>
          <a:p>
            <a:pPr marL="0" indent="0" eaLnBrk="1" hangingPunct="1">
              <a:defRPr/>
            </a:pPr>
            <a:r>
              <a:rPr lang="en-US" dirty="0">
                <a:sym typeface="Hoefler Text" pitchFamily="-106" charset="0"/>
              </a:rPr>
              <a:t>individual student</a:t>
            </a:r>
          </a:p>
        </p:txBody>
      </p:sp>
    </p:spTree>
    <p:extLst>
      <p:ext uri="{BB962C8B-B14F-4D97-AF65-F5344CB8AC3E}">
        <p14:creationId xmlns:p14="http://schemas.microsoft.com/office/powerpoint/2010/main" val="11778865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smtClean="0">
                <a:sym typeface="Hoefler Text" pitchFamily="-106" charset="0"/>
              </a:rPr>
              <a:t>Program Data</a:t>
            </a:r>
          </a:p>
        </p:txBody>
      </p:sp>
      <p:graphicFrame>
        <p:nvGraphicFramePr>
          <p:cNvPr id="250882" name="Object 2"/>
          <p:cNvGraphicFramePr>
            <a:graphicFrameLocks noGrp="1" noChangeAspect="1"/>
          </p:cNvGraphicFramePr>
          <p:nvPr>
            <p:ph idx="1"/>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23564" name="Worksheet" r:id="rId4" imgW="3987800" imgH="2540000" progId="Excel.Sheet.8">
                  <p:embed/>
                </p:oleObj>
              </mc:Choice>
              <mc:Fallback>
                <p:oleObj name="Worksheet" r:id="rId4" imgW="3987800" imgH="2540000" progId="Excel.Shee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475891286"/>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5"/>
          <p:cNvSpPr>
            <a:spLocks noGrp="1" noChangeArrowheads="1"/>
          </p:cNvSpPr>
          <p:nvPr>
            <p:ph type="title"/>
          </p:nvPr>
        </p:nvSpPr>
        <p:spPr/>
        <p:txBody>
          <a:bodyPr/>
          <a:lstStyle/>
          <a:p>
            <a:pPr eaLnBrk="1" hangingPunct="1">
              <a:defRPr/>
            </a:pPr>
            <a:r>
              <a:rPr lang="en-US" smtClean="0">
                <a:sym typeface="Hoefler Text" pitchFamily="-106" charset="0"/>
              </a:rPr>
              <a:t>Cohort Data</a:t>
            </a:r>
          </a:p>
        </p:txBody>
      </p:sp>
      <p:graphicFrame>
        <p:nvGraphicFramePr>
          <p:cNvPr id="252930" name="Object 2"/>
          <p:cNvGraphicFramePr>
            <a:graphicFrameLocks noGrp="1" noChangeAspect="1"/>
          </p:cNvGraphicFramePr>
          <p:nvPr>
            <p:ph idx="1"/>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24588" name="Worksheet" r:id="rId4" imgW="3987800" imgH="2540000" progId="Excel.Sheet.8">
                  <p:embed/>
                </p:oleObj>
              </mc:Choice>
              <mc:Fallback>
                <p:oleObj name="Worksheet" r:id="rId4" imgW="3987800" imgH="254000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82670976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p:cNvSpPr>
            <a:spLocks noGrp="1"/>
          </p:cNvSpPr>
          <p:nvPr>
            <p:ph type="title"/>
          </p:nvPr>
        </p:nvSpPr>
        <p:spPr/>
        <p:txBody>
          <a:bodyPr/>
          <a:lstStyle/>
          <a:p>
            <a:pPr eaLnBrk="1" hangingPunct="1">
              <a:defRPr/>
            </a:pPr>
            <a:endParaRPr lang="en-US" smtClean="0">
              <a:sym typeface="Hoefler Text" pitchFamily="-106" charset="0"/>
            </a:endParaRPr>
          </a:p>
        </p:txBody>
      </p:sp>
      <p:sp>
        <p:nvSpPr>
          <p:cNvPr id="34820" name="Content Placeholder 2"/>
          <p:cNvSpPr>
            <a:spLocks noGrp="1"/>
          </p:cNvSpPr>
          <p:nvPr>
            <p:ph idx="1"/>
          </p:nvPr>
        </p:nvSpPr>
        <p:spPr/>
        <p:txBody>
          <a:bodyPr/>
          <a:lstStyle/>
          <a:p>
            <a:pPr marL="241093" indent="-241093" eaLnBrk="1" hangingPunct="1">
              <a:defRPr/>
            </a:pPr>
            <a:endParaRPr lang="en-US" smtClean="0">
              <a:sym typeface="Hoefler Text" pitchFamily="-106" charset="0"/>
            </a:endParaRPr>
          </a:p>
        </p:txBody>
      </p:sp>
      <p:graphicFrame>
        <p:nvGraphicFramePr>
          <p:cNvPr id="248834" name="Object 2"/>
          <p:cNvGraphicFramePr>
            <a:graphicFrameLocks noChangeAspect="1"/>
          </p:cNvGraphicFramePr>
          <p:nvPr/>
        </p:nvGraphicFramePr>
        <p:xfrm>
          <a:off x="0" y="0"/>
          <a:ext cx="9144000" cy="6991134"/>
        </p:xfrm>
        <a:graphic>
          <a:graphicData uri="http://schemas.openxmlformats.org/presentationml/2006/ole">
            <mc:AlternateContent xmlns:mc="http://schemas.openxmlformats.org/markup-compatibility/2006">
              <mc:Choice xmlns:v="urn:schemas-microsoft-com:vml" Requires="v">
                <p:oleObj spid="_x0000_s1036" name="Document" r:id="rId4" imgW="6096000" imgH="4660900" progId="Word.Document.12">
                  <p:link updateAutomatic="1"/>
                </p:oleObj>
              </mc:Choice>
              <mc:Fallback>
                <p:oleObj name="Document" r:id="rId4" imgW="6096000" imgH="4660900" progId="Word.Document.12">
                  <p:link updateAutomatic="1"/>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99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788254843"/>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Demographic Data</a:t>
            </a:r>
            <a:endParaRPr lang="en-US" dirty="0"/>
          </a:p>
        </p:txBody>
      </p:sp>
      <p:sp>
        <p:nvSpPr>
          <p:cNvPr id="3" name="Content Placeholder 2"/>
          <p:cNvSpPr>
            <a:spLocks noGrp="1"/>
          </p:cNvSpPr>
          <p:nvPr>
            <p:ph idx="1"/>
          </p:nvPr>
        </p:nvSpPr>
        <p:spPr/>
        <p:txBody>
          <a:bodyPr/>
          <a:lstStyle/>
          <a:p>
            <a:r>
              <a:rPr lang="en-US" dirty="0" smtClean="0"/>
              <a:t>Defines student characteristics</a:t>
            </a:r>
          </a:p>
          <a:p>
            <a:pPr lvl="1"/>
            <a:r>
              <a:rPr lang="en-US" dirty="0" smtClean="0"/>
              <a:t>Male</a:t>
            </a:r>
          </a:p>
          <a:p>
            <a:pPr lvl="1"/>
            <a:r>
              <a:rPr lang="en-US" dirty="0" smtClean="0"/>
              <a:t>Female</a:t>
            </a:r>
          </a:p>
          <a:p>
            <a:pPr lvl="1"/>
            <a:r>
              <a:rPr lang="en-US" dirty="0" smtClean="0"/>
              <a:t>ELL</a:t>
            </a:r>
          </a:p>
          <a:p>
            <a:pPr lvl="1"/>
            <a:r>
              <a:rPr lang="en-US" dirty="0" smtClean="0"/>
              <a:t>Free and Reduced Lunch</a:t>
            </a:r>
          </a:p>
          <a:p>
            <a:pPr lvl="1"/>
            <a:r>
              <a:rPr lang="en-US" dirty="0" smtClean="0"/>
              <a:t>SPED</a:t>
            </a:r>
            <a:endParaRPr lang="en-US" dirty="0"/>
          </a:p>
        </p:txBody>
      </p:sp>
    </p:spTree>
    <p:extLst>
      <p:ext uri="{BB962C8B-B14F-4D97-AF65-F5344CB8AC3E}">
        <p14:creationId xmlns:p14="http://schemas.microsoft.com/office/powerpoint/2010/main" val="3916574503"/>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Perceptual Data</a:t>
            </a:r>
            <a:endParaRPr lang="en-US" dirty="0"/>
          </a:p>
        </p:txBody>
      </p:sp>
      <p:sp>
        <p:nvSpPr>
          <p:cNvPr id="3" name="Content Placeholder 2"/>
          <p:cNvSpPr>
            <a:spLocks noGrp="1"/>
          </p:cNvSpPr>
          <p:nvPr>
            <p:ph idx="1"/>
          </p:nvPr>
        </p:nvSpPr>
        <p:spPr/>
        <p:txBody>
          <a:bodyPr/>
          <a:lstStyle/>
          <a:p>
            <a:r>
              <a:rPr lang="en-US" dirty="0" smtClean="0"/>
              <a:t>Perceptions about school related topics – a very powerful data source.</a:t>
            </a:r>
            <a:endParaRPr lang="en-US" dirty="0"/>
          </a:p>
        </p:txBody>
      </p:sp>
      <p:pic>
        <p:nvPicPr>
          <p:cNvPr id="4" name="Picture 3"/>
          <p:cNvPicPr>
            <a:picLocks noChangeAspect="1"/>
          </p:cNvPicPr>
          <p:nvPr/>
        </p:nvPicPr>
        <p:blipFill>
          <a:blip r:embed="rId2"/>
          <a:stretch>
            <a:fillRect/>
          </a:stretch>
        </p:blipFill>
        <p:spPr>
          <a:xfrm>
            <a:off x="2838450" y="3117850"/>
            <a:ext cx="3149600" cy="2578100"/>
          </a:xfrm>
          <a:prstGeom prst="rect">
            <a:avLst/>
          </a:prstGeom>
        </p:spPr>
      </p:pic>
    </p:spTree>
    <p:extLst>
      <p:ext uri="{BB962C8B-B14F-4D97-AF65-F5344CB8AC3E}">
        <p14:creationId xmlns:p14="http://schemas.microsoft.com/office/powerpoint/2010/main" val="160165102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Complete the survey.</a:t>
            </a:r>
            <a:endParaRPr lang="en-US" dirty="0"/>
          </a:p>
        </p:txBody>
      </p:sp>
    </p:spTree>
    <p:extLst>
      <p:ext uri="{BB962C8B-B14F-4D97-AF65-F5344CB8AC3E}">
        <p14:creationId xmlns:p14="http://schemas.microsoft.com/office/powerpoint/2010/main" val="1120713979"/>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ext Box 2"/>
          <p:cNvSpPr txBox="1">
            <a:spLocks noChangeArrowheads="1"/>
          </p:cNvSpPr>
          <p:nvPr/>
        </p:nvSpPr>
        <p:spPr bwMode="auto">
          <a:xfrm>
            <a:off x="0" y="305233"/>
            <a:ext cx="9144000" cy="584771"/>
          </a:xfrm>
          <a:prstGeom prst="rect">
            <a:avLst/>
          </a:prstGeom>
          <a:noFill/>
          <a:ln w="9525">
            <a:noFill/>
            <a:miter lim="800000"/>
            <a:headEnd/>
            <a:tailEnd/>
          </a:ln>
        </p:spPr>
        <p:txBody>
          <a:bodyPr lIns="91435" tIns="45718" rIns="91435" bIns="45718">
            <a:prstTxWarp prst="textNoShape">
              <a:avLst/>
            </a:prstTxWarp>
            <a:spAutoFit/>
          </a:bodyPr>
          <a:lstStyle/>
          <a:p>
            <a:pPr>
              <a:spcBef>
                <a:spcPct val="50000"/>
              </a:spcBef>
            </a:pPr>
            <a:r>
              <a:rPr lang="en-US" sz="3200" b="1">
                <a:solidFill>
                  <a:srgbClr val="CC0000"/>
                </a:solidFill>
                <a:latin typeface="Times New Roman" pitchFamily="-111" charset="0"/>
              </a:rPr>
              <a:t>	Levels of Data Analysis</a:t>
            </a:r>
          </a:p>
        </p:txBody>
      </p:sp>
      <p:sp>
        <p:nvSpPr>
          <p:cNvPr id="257027" name="Text Box 3"/>
          <p:cNvSpPr txBox="1">
            <a:spLocks noChangeArrowheads="1"/>
          </p:cNvSpPr>
          <p:nvPr/>
        </p:nvSpPr>
        <p:spPr bwMode="auto">
          <a:xfrm>
            <a:off x="1066427" y="1143000"/>
            <a:ext cx="7087720" cy="369328"/>
          </a:xfrm>
          <a:prstGeom prst="rect">
            <a:avLst/>
          </a:prstGeom>
          <a:noFill/>
          <a:ln w="9525">
            <a:noFill/>
            <a:miter lim="800000"/>
            <a:headEnd/>
            <a:tailEnd/>
          </a:ln>
        </p:spPr>
        <p:txBody>
          <a:bodyPr lIns="91435" tIns="45718" rIns="91435" bIns="45718">
            <a:prstTxWarp prst="textNoShape">
              <a:avLst/>
            </a:prstTxWarp>
            <a:spAutoFit/>
          </a:bodyPr>
          <a:lstStyle/>
          <a:p>
            <a:pPr>
              <a:spcBef>
                <a:spcPct val="50000"/>
              </a:spcBef>
            </a:pPr>
            <a:endParaRPr lang="en-US">
              <a:latin typeface="Times New Roman" pitchFamily="-111" charset="0"/>
            </a:endParaRPr>
          </a:p>
        </p:txBody>
      </p:sp>
      <p:sp>
        <p:nvSpPr>
          <p:cNvPr id="257028" name="Text Box 4"/>
          <p:cNvSpPr txBox="1">
            <a:spLocks noChangeArrowheads="1"/>
          </p:cNvSpPr>
          <p:nvPr/>
        </p:nvSpPr>
        <p:spPr bwMode="auto">
          <a:xfrm>
            <a:off x="717177" y="1143000"/>
            <a:ext cx="7773147" cy="4832088"/>
          </a:xfrm>
          <a:prstGeom prst="rect">
            <a:avLst/>
          </a:prstGeom>
          <a:noFill/>
          <a:ln w="9525">
            <a:noFill/>
            <a:miter lim="800000"/>
            <a:headEnd/>
            <a:tailEnd/>
          </a:ln>
        </p:spPr>
        <p:txBody>
          <a:bodyPr lIns="91435" tIns="45718" rIns="91435" bIns="45718">
            <a:prstTxWarp prst="textNoShape">
              <a:avLst/>
            </a:prstTxWarp>
            <a:spAutoFit/>
          </a:bodyPr>
          <a:lstStyle/>
          <a:p>
            <a:pPr marL="342900" indent="-342900">
              <a:spcBef>
                <a:spcPct val="50000"/>
              </a:spcBef>
              <a:buFont typeface="Arial"/>
              <a:buChar char="•"/>
            </a:pPr>
            <a:r>
              <a:rPr lang="en-US" sz="2000" dirty="0" smtClean="0">
                <a:solidFill>
                  <a:srgbClr val="0000CC"/>
                </a:solidFill>
                <a:latin typeface="Times New Roman" pitchFamily="-111" charset="0"/>
              </a:rPr>
              <a:t>S</a:t>
            </a:r>
            <a:r>
              <a:rPr lang="en-US" sz="2000" b="1" dirty="0" smtClean="0">
                <a:solidFill>
                  <a:srgbClr val="0000CC"/>
                </a:solidFill>
                <a:latin typeface="Times New Roman" pitchFamily="-111" charset="0"/>
              </a:rPr>
              <a:t>tep </a:t>
            </a:r>
            <a:r>
              <a:rPr lang="en-US" sz="2000" b="1" dirty="0">
                <a:solidFill>
                  <a:srgbClr val="0000CC"/>
                </a:solidFill>
                <a:latin typeface="Times New Roman" pitchFamily="-111" charset="0"/>
              </a:rPr>
              <a:t>10 –</a:t>
            </a:r>
            <a:r>
              <a:rPr lang="en-US" sz="2000" dirty="0">
                <a:solidFill>
                  <a:srgbClr val="0000CC"/>
                </a:solidFill>
                <a:latin typeface="Times New Roman" pitchFamily="-111" charset="0"/>
              </a:rPr>
              <a:t> Intersection of 4 measures </a:t>
            </a:r>
            <a:r>
              <a:rPr lang="en-US" sz="2000" u="sng" dirty="0">
                <a:solidFill>
                  <a:srgbClr val="0000CC"/>
                </a:solidFill>
                <a:latin typeface="Times New Roman" pitchFamily="-111" charset="0"/>
              </a:rPr>
              <a:t>over</a:t>
            </a:r>
            <a:r>
              <a:rPr lang="en-US" sz="2000" dirty="0">
                <a:solidFill>
                  <a:srgbClr val="0000CC"/>
                </a:solidFill>
                <a:latin typeface="Times New Roman" pitchFamily="-111" charset="0"/>
              </a:rPr>
              <a:t> </a:t>
            </a:r>
            <a:r>
              <a:rPr lang="en-US" sz="2000" u="sng" dirty="0">
                <a:solidFill>
                  <a:srgbClr val="0000CC"/>
                </a:solidFill>
                <a:latin typeface="Times New Roman" pitchFamily="-111" charset="0"/>
              </a:rPr>
              <a:t>time</a:t>
            </a:r>
          </a:p>
          <a:p>
            <a:pPr marL="342900" indent="-342900">
              <a:spcBef>
                <a:spcPct val="50000"/>
              </a:spcBef>
              <a:buFont typeface="Arial"/>
              <a:buChar char="•"/>
            </a:pPr>
            <a:r>
              <a:rPr lang="en-US" sz="2000" b="1" dirty="0" smtClean="0">
                <a:solidFill>
                  <a:srgbClr val="0000CC"/>
                </a:solidFill>
                <a:latin typeface="Times New Roman" pitchFamily="-111" charset="0"/>
              </a:rPr>
              <a:t> </a:t>
            </a:r>
            <a:r>
              <a:rPr lang="en-US" sz="2000" b="1" dirty="0">
                <a:solidFill>
                  <a:srgbClr val="0000CC"/>
                </a:solidFill>
                <a:latin typeface="Times New Roman" pitchFamily="-111" charset="0"/>
              </a:rPr>
              <a:t>Step 9 –</a:t>
            </a:r>
            <a:r>
              <a:rPr lang="en-US" sz="2000" dirty="0">
                <a:solidFill>
                  <a:srgbClr val="0000CC"/>
                </a:solidFill>
                <a:latin typeface="Times New Roman" pitchFamily="-111" charset="0"/>
              </a:rPr>
              <a:t> Intersection of 4 measures</a:t>
            </a:r>
          </a:p>
          <a:p>
            <a:pPr marL="342900" indent="-342900">
              <a:spcBef>
                <a:spcPct val="50000"/>
              </a:spcBef>
              <a:buFont typeface="Arial"/>
              <a:buChar char="•"/>
            </a:pPr>
            <a:r>
              <a:rPr lang="en-US" sz="2000" b="1" dirty="0" smtClean="0">
                <a:solidFill>
                  <a:srgbClr val="0000CC"/>
                </a:solidFill>
                <a:latin typeface="Times New Roman" pitchFamily="-111" charset="0"/>
              </a:rPr>
              <a:t>Step </a:t>
            </a:r>
            <a:r>
              <a:rPr lang="en-US" sz="2000" b="1" dirty="0">
                <a:solidFill>
                  <a:srgbClr val="0000CC"/>
                </a:solidFill>
                <a:latin typeface="Times New Roman" pitchFamily="-111" charset="0"/>
              </a:rPr>
              <a:t>8 –</a:t>
            </a:r>
            <a:r>
              <a:rPr lang="en-US" sz="2000" dirty="0">
                <a:solidFill>
                  <a:srgbClr val="0000CC"/>
                </a:solidFill>
                <a:latin typeface="Times New Roman" pitchFamily="-111" charset="0"/>
              </a:rPr>
              <a:t> Intersection of 3 measures </a:t>
            </a:r>
            <a:r>
              <a:rPr lang="en-US" sz="2000" u="sng" dirty="0">
                <a:solidFill>
                  <a:srgbClr val="0000CC"/>
                </a:solidFill>
                <a:latin typeface="Times New Roman" pitchFamily="-111" charset="0"/>
              </a:rPr>
              <a:t>over</a:t>
            </a:r>
            <a:r>
              <a:rPr lang="en-US" sz="2000" dirty="0">
                <a:solidFill>
                  <a:srgbClr val="0000CC"/>
                </a:solidFill>
                <a:latin typeface="Times New Roman" pitchFamily="-111" charset="0"/>
              </a:rPr>
              <a:t> </a:t>
            </a:r>
            <a:r>
              <a:rPr lang="en-US" sz="2000" u="sng" dirty="0">
                <a:solidFill>
                  <a:srgbClr val="0000CC"/>
                </a:solidFill>
                <a:latin typeface="Times New Roman" pitchFamily="-111" charset="0"/>
              </a:rPr>
              <a:t>time</a:t>
            </a:r>
          </a:p>
          <a:p>
            <a:pPr marL="342900" indent="-342900">
              <a:spcBef>
                <a:spcPct val="50000"/>
              </a:spcBef>
              <a:buFont typeface="Arial"/>
              <a:buChar char="•"/>
            </a:pPr>
            <a:r>
              <a:rPr lang="en-US" sz="2000" b="1" dirty="0" smtClean="0">
                <a:solidFill>
                  <a:srgbClr val="0000CC"/>
                </a:solidFill>
                <a:latin typeface="Times New Roman" pitchFamily="-111" charset="0"/>
              </a:rPr>
              <a:t> </a:t>
            </a:r>
            <a:r>
              <a:rPr lang="en-US" sz="2000" b="1" dirty="0">
                <a:solidFill>
                  <a:srgbClr val="0000CC"/>
                </a:solidFill>
                <a:latin typeface="Times New Roman" pitchFamily="-111" charset="0"/>
              </a:rPr>
              <a:t>Step 7 –</a:t>
            </a:r>
            <a:r>
              <a:rPr lang="en-US" sz="2000" dirty="0">
                <a:solidFill>
                  <a:srgbClr val="0000CC"/>
                </a:solidFill>
                <a:latin typeface="Times New Roman" pitchFamily="-111" charset="0"/>
              </a:rPr>
              <a:t> Intersection of 3 </a:t>
            </a:r>
            <a:r>
              <a:rPr lang="en-US" sz="2000" dirty="0" smtClean="0">
                <a:solidFill>
                  <a:srgbClr val="0000CC"/>
                </a:solidFill>
                <a:latin typeface="Times New Roman" pitchFamily="-111" charset="0"/>
              </a:rPr>
              <a:t>measures</a:t>
            </a:r>
          </a:p>
          <a:p>
            <a:pPr marL="342900" indent="-342900">
              <a:spcBef>
                <a:spcPct val="50000"/>
              </a:spcBef>
              <a:buFont typeface="Arial"/>
              <a:buChar char="•"/>
            </a:pPr>
            <a:r>
              <a:rPr lang="en-US" sz="2000" b="1" dirty="0" smtClean="0">
                <a:solidFill>
                  <a:srgbClr val="0000CC"/>
                </a:solidFill>
                <a:latin typeface="Times New Roman" pitchFamily="-111" charset="0"/>
              </a:rPr>
              <a:t> Step </a:t>
            </a:r>
            <a:r>
              <a:rPr lang="en-US" sz="2000" b="1" dirty="0">
                <a:solidFill>
                  <a:srgbClr val="0000CC"/>
                </a:solidFill>
                <a:latin typeface="Times New Roman" pitchFamily="-111" charset="0"/>
              </a:rPr>
              <a:t>6 –</a:t>
            </a:r>
            <a:r>
              <a:rPr lang="en-US" sz="2000" dirty="0">
                <a:solidFill>
                  <a:srgbClr val="0000CC"/>
                </a:solidFill>
                <a:latin typeface="Times New Roman" pitchFamily="-111" charset="0"/>
              </a:rPr>
              <a:t> Intersection of 2 types of measures </a:t>
            </a:r>
            <a:r>
              <a:rPr lang="en-US" sz="2000" u="sng" dirty="0">
                <a:solidFill>
                  <a:srgbClr val="0000CC"/>
                </a:solidFill>
                <a:latin typeface="Times New Roman" pitchFamily="-111" charset="0"/>
              </a:rPr>
              <a:t>over</a:t>
            </a:r>
            <a:r>
              <a:rPr lang="en-US" sz="2000" dirty="0">
                <a:solidFill>
                  <a:srgbClr val="0000CC"/>
                </a:solidFill>
                <a:latin typeface="Times New Roman" pitchFamily="-111" charset="0"/>
              </a:rPr>
              <a:t> </a:t>
            </a:r>
            <a:r>
              <a:rPr lang="en-US" sz="2000" u="sng" dirty="0" smtClean="0">
                <a:solidFill>
                  <a:srgbClr val="0000CC"/>
                </a:solidFill>
                <a:latin typeface="Times New Roman" pitchFamily="-111" charset="0"/>
              </a:rPr>
              <a:t>time</a:t>
            </a:r>
            <a:endParaRPr lang="en-US" sz="2000" b="1" dirty="0" smtClean="0">
              <a:solidFill>
                <a:srgbClr val="0000CC"/>
              </a:solidFill>
              <a:latin typeface="Times New Roman" pitchFamily="-111" charset="0"/>
            </a:endParaRPr>
          </a:p>
          <a:p>
            <a:pPr marL="342900" indent="-342900">
              <a:spcBef>
                <a:spcPct val="50000"/>
              </a:spcBef>
              <a:buFont typeface="Arial"/>
              <a:buChar char="•"/>
            </a:pPr>
            <a:r>
              <a:rPr lang="en-US" sz="2000" b="1" dirty="0" smtClean="0">
                <a:solidFill>
                  <a:srgbClr val="0000CC"/>
                </a:solidFill>
                <a:latin typeface="Times New Roman" pitchFamily="-111" charset="0"/>
              </a:rPr>
              <a:t> </a:t>
            </a:r>
            <a:r>
              <a:rPr lang="en-US" sz="2000" b="1" dirty="0">
                <a:solidFill>
                  <a:srgbClr val="0000CC"/>
                </a:solidFill>
                <a:latin typeface="Times New Roman" pitchFamily="-111" charset="0"/>
              </a:rPr>
              <a:t>Step 5 –</a:t>
            </a:r>
            <a:r>
              <a:rPr lang="en-US" sz="2000" dirty="0">
                <a:solidFill>
                  <a:srgbClr val="0000CC"/>
                </a:solidFill>
                <a:latin typeface="Times New Roman" pitchFamily="-111" charset="0"/>
              </a:rPr>
              <a:t> </a:t>
            </a:r>
            <a:r>
              <a:rPr lang="en-US" sz="2000" dirty="0" smtClean="0">
                <a:solidFill>
                  <a:srgbClr val="0000CC"/>
                </a:solidFill>
                <a:latin typeface="Times New Roman" pitchFamily="-111" charset="0"/>
              </a:rPr>
              <a:t>Intersection </a:t>
            </a:r>
            <a:r>
              <a:rPr lang="en-US" sz="2000" dirty="0">
                <a:solidFill>
                  <a:srgbClr val="0000CC"/>
                </a:solidFill>
                <a:latin typeface="Times New Roman" pitchFamily="-111" charset="0"/>
              </a:rPr>
              <a:t>of 2 types of </a:t>
            </a:r>
            <a:r>
              <a:rPr lang="en-US" sz="2000" dirty="0" smtClean="0">
                <a:solidFill>
                  <a:srgbClr val="0000CC"/>
                </a:solidFill>
                <a:latin typeface="Times New Roman" pitchFamily="-111" charset="0"/>
              </a:rPr>
              <a:t>measures</a:t>
            </a:r>
            <a:endParaRPr lang="en-US" sz="2000" b="1" dirty="0" smtClean="0">
              <a:solidFill>
                <a:srgbClr val="0000CC"/>
              </a:solidFill>
              <a:latin typeface="Times New Roman" pitchFamily="-111" charset="0"/>
            </a:endParaRPr>
          </a:p>
          <a:p>
            <a:pPr marL="342900" indent="-342900">
              <a:spcBef>
                <a:spcPct val="50000"/>
              </a:spcBef>
              <a:buFont typeface="Arial"/>
              <a:buChar char="•"/>
            </a:pPr>
            <a:r>
              <a:rPr lang="en-US" sz="2000" b="1" dirty="0" smtClean="0">
                <a:solidFill>
                  <a:srgbClr val="0000CC"/>
                </a:solidFill>
                <a:latin typeface="Times New Roman" pitchFamily="-111" charset="0"/>
              </a:rPr>
              <a:t> </a:t>
            </a:r>
            <a:r>
              <a:rPr lang="en-US" sz="2000" b="1" dirty="0">
                <a:solidFill>
                  <a:srgbClr val="0000CC"/>
                </a:solidFill>
                <a:latin typeface="Times New Roman" pitchFamily="-111" charset="0"/>
              </a:rPr>
              <a:t>Step 4 –</a:t>
            </a:r>
            <a:r>
              <a:rPr lang="en-US" sz="2000" dirty="0">
                <a:solidFill>
                  <a:srgbClr val="0000CC"/>
                </a:solidFill>
                <a:latin typeface="Times New Roman" pitchFamily="-111" charset="0"/>
              </a:rPr>
              <a:t> Two or more variables within measures </a:t>
            </a:r>
            <a:r>
              <a:rPr lang="en-US" sz="2000" u="sng" dirty="0">
                <a:solidFill>
                  <a:srgbClr val="0000CC"/>
                </a:solidFill>
                <a:latin typeface="Times New Roman" pitchFamily="-111" charset="0"/>
              </a:rPr>
              <a:t>over</a:t>
            </a:r>
            <a:r>
              <a:rPr lang="en-US" sz="2000" dirty="0">
                <a:solidFill>
                  <a:srgbClr val="0000CC"/>
                </a:solidFill>
                <a:latin typeface="Times New Roman" pitchFamily="-111" charset="0"/>
              </a:rPr>
              <a:t> </a:t>
            </a:r>
            <a:r>
              <a:rPr lang="en-US" sz="2000" u="sng" dirty="0" smtClean="0">
                <a:solidFill>
                  <a:srgbClr val="0000CC"/>
                </a:solidFill>
                <a:latin typeface="Times New Roman" pitchFamily="-111" charset="0"/>
              </a:rPr>
              <a:t>time</a:t>
            </a:r>
            <a:endParaRPr lang="en-US" sz="2000" b="1" dirty="0" smtClean="0">
              <a:solidFill>
                <a:srgbClr val="0000CC"/>
              </a:solidFill>
              <a:latin typeface="Times New Roman" pitchFamily="-111" charset="0"/>
            </a:endParaRPr>
          </a:p>
          <a:p>
            <a:pPr marL="342900" indent="-342900">
              <a:spcBef>
                <a:spcPct val="50000"/>
              </a:spcBef>
              <a:buFont typeface="Arial"/>
              <a:buChar char="•"/>
            </a:pPr>
            <a:r>
              <a:rPr lang="en-US" sz="2000" b="1" dirty="0" smtClean="0">
                <a:solidFill>
                  <a:srgbClr val="0000CC"/>
                </a:solidFill>
                <a:latin typeface="Times New Roman" pitchFamily="-111" charset="0"/>
              </a:rPr>
              <a:t>Step </a:t>
            </a:r>
            <a:r>
              <a:rPr lang="en-US" sz="2000" b="1" dirty="0">
                <a:solidFill>
                  <a:srgbClr val="0000CC"/>
                </a:solidFill>
                <a:latin typeface="Times New Roman" pitchFamily="-111" charset="0"/>
              </a:rPr>
              <a:t>3 –</a:t>
            </a:r>
            <a:r>
              <a:rPr lang="en-US" sz="2000" dirty="0">
                <a:solidFill>
                  <a:srgbClr val="0000CC"/>
                </a:solidFill>
                <a:latin typeface="Times New Roman" pitchFamily="-111" charset="0"/>
              </a:rPr>
              <a:t> Two or more variables within same </a:t>
            </a:r>
            <a:r>
              <a:rPr lang="en-US" sz="2000" dirty="0" smtClean="0">
                <a:solidFill>
                  <a:srgbClr val="0000CC"/>
                </a:solidFill>
                <a:latin typeface="Times New Roman" pitchFamily="-111" charset="0"/>
              </a:rPr>
              <a:t>area</a:t>
            </a:r>
            <a:endParaRPr lang="en-US" sz="2000" b="1" dirty="0" smtClean="0">
              <a:solidFill>
                <a:srgbClr val="0000CC"/>
              </a:solidFill>
              <a:latin typeface="Times New Roman" pitchFamily="-111" charset="0"/>
            </a:endParaRPr>
          </a:p>
          <a:p>
            <a:pPr marL="342900" indent="-342900" algn="l">
              <a:spcBef>
                <a:spcPct val="50000"/>
              </a:spcBef>
              <a:buFont typeface="Arial"/>
              <a:buChar char="•"/>
            </a:pPr>
            <a:r>
              <a:rPr lang="en-US" sz="2000" b="1" dirty="0" smtClean="0">
                <a:solidFill>
                  <a:srgbClr val="0000CC"/>
                </a:solidFill>
                <a:latin typeface="Times New Roman" pitchFamily="-111" charset="0"/>
              </a:rPr>
              <a:t> Step </a:t>
            </a:r>
            <a:r>
              <a:rPr lang="en-US" sz="2000" b="1" dirty="0">
                <a:solidFill>
                  <a:srgbClr val="0000CC"/>
                </a:solidFill>
                <a:latin typeface="Times New Roman" pitchFamily="-111" charset="0"/>
              </a:rPr>
              <a:t>2 –</a:t>
            </a:r>
            <a:r>
              <a:rPr lang="en-US" sz="2000" dirty="0">
                <a:solidFill>
                  <a:srgbClr val="0000CC"/>
                </a:solidFill>
                <a:latin typeface="Times New Roman" pitchFamily="-111" charset="0"/>
              </a:rPr>
              <a:t> Snapshots </a:t>
            </a:r>
            <a:r>
              <a:rPr lang="en-US" sz="2000" u="sng" dirty="0">
                <a:solidFill>
                  <a:srgbClr val="0000CC"/>
                </a:solidFill>
                <a:latin typeface="Times New Roman" pitchFamily="-111" charset="0"/>
              </a:rPr>
              <a:t>over</a:t>
            </a:r>
            <a:r>
              <a:rPr lang="en-US" sz="2000" dirty="0">
                <a:solidFill>
                  <a:srgbClr val="0000CC"/>
                </a:solidFill>
                <a:latin typeface="Times New Roman" pitchFamily="-111" charset="0"/>
              </a:rPr>
              <a:t> </a:t>
            </a:r>
            <a:r>
              <a:rPr lang="en-US" sz="2000" u="sng" dirty="0" smtClean="0">
                <a:solidFill>
                  <a:srgbClr val="0000CC"/>
                </a:solidFill>
                <a:latin typeface="Times New Roman" pitchFamily="-111" charset="0"/>
              </a:rPr>
              <a:t>time</a:t>
            </a:r>
            <a:endParaRPr lang="en-US" sz="2000" b="1" dirty="0">
              <a:solidFill>
                <a:srgbClr val="0000CC"/>
              </a:solidFill>
              <a:latin typeface="Times New Roman" pitchFamily="-111" charset="0"/>
            </a:endParaRPr>
          </a:p>
          <a:p>
            <a:pPr marL="342900" indent="-342900">
              <a:spcBef>
                <a:spcPct val="50000"/>
              </a:spcBef>
              <a:buFont typeface="Arial"/>
              <a:buChar char="•"/>
            </a:pPr>
            <a:r>
              <a:rPr lang="en-US" sz="2000" b="1" dirty="0" smtClean="0">
                <a:solidFill>
                  <a:srgbClr val="0000CC"/>
                </a:solidFill>
                <a:latin typeface="Times New Roman" pitchFamily="-111" charset="0"/>
              </a:rPr>
              <a:t> Step </a:t>
            </a:r>
            <a:r>
              <a:rPr lang="en-US" sz="2000" b="1" dirty="0">
                <a:solidFill>
                  <a:srgbClr val="0000CC"/>
                </a:solidFill>
                <a:latin typeface="Times New Roman" pitchFamily="-111" charset="0"/>
              </a:rPr>
              <a:t>1 –</a:t>
            </a:r>
            <a:r>
              <a:rPr lang="en-US" sz="2000" dirty="0">
                <a:solidFill>
                  <a:srgbClr val="0000CC"/>
                </a:solidFill>
                <a:latin typeface="Times New Roman" pitchFamily="-111" charset="0"/>
              </a:rPr>
              <a:t> Snapshots</a:t>
            </a:r>
          </a:p>
          <a:p>
            <a:pPr>
              <a:spcBef>
                <a:spcPct val="50000"/>
              </a:spcBef>
            </a:pPr>
            <a:endParaRPr lang="en-US" sz="1200" dirty="0">
              <a:solidFill>
                <a:srgbClr val="0000CC"/>
              </a:solidFill>
              <a:latin typeface="Times New Roman" pitchFamily="-111" charset="0"/>
            </a:endParaRPr>
          </a:p>
        </p:txBody>
      </p:sp>
      <p:sp>
        <p:nvSpPr>
          <p:cNvPr id="257050" name="Text Box 26"/>
          <p:cNvSpPr txBox="1">
            <a:spLocks noChangeArrowheads="1"/>
          </p:cNvSpPr>
          <p:nvPr/>
        </p:nvSpPr>
        <p:spPr bwMode="auto">
          <a:xfrm>
            <a:off x="0" y="6400151"/>
            <a:ext cx="9144000" cy="276995"/>
          </a:xfrm>
          <a:prstGeom prst="rect">
            <a:avLst/>
          </a:prstGeom>
          <a:noFill/>
          <a:ln w="9525">
            <a:noFill/>
            <a:miter lim="800000"/>
            <a:headEnd/>
            <a:tailEnd/>
          </a:ln>
        </p:spPr>
        <p:txBody>
          <a:bodyPr lIns="91435" tIns="45718" rIns="91435" bIns="45718">
            <a:prstTxWarp prst="textNoShape">
              <a:avLst/>
            </a:prstTxWarp>
            <a:spAutoFit/>
          </a:bodyPr>
          <a:lstStyle/>
          <a:p>
            <a:pPr>
              <a:spcBef>
                <a:spcPct val="50000"/>
              </a:spcBef>
            </a:pPr>
            <a:r>
              <a:rPr lang="en-US" sz="1200">
                <a:solidFill>
                  <a:srgbClr val="000000"/>
                </a:solidFill>
                <a:latin typeface="Times New Roman" pitchFamily="-111" charset="0"/>
              </a:rPr>
              <a:t>Bernhart, V. L. (2004).  </a:t>
            </a:r>
            <a:r>
              <a:rPr lang="en-US" sz="1200" i="1">
                <a:solidFill>
                  <a:srgbClr val="000000"/>
                </a:solidFill>
                <a:latin typeface="Times New Roman" pitchFamily="-111" charset="0"/>
              </a:rPr>
              <a:t>Data Analysis for Continuous School Improvement </a:t>
            </a:r>
            <a:r>
              <a:rPr lang="en-US" sz="1200">
                <a:solidFill>
                  <a:srgbClr val="000000"/>
                </a:solidFill>
                <a:latin typeface="Times New Roman" pitchFamily="-111" charset="0"/>
              </a:rPr>
              <a:t>(2</a:t>
            </a:r>
            <a:r>
              <a:rPr lang="en-US" sz="1200" baseline="30000">
                <a:solidFill>
                  <a:srgbClr val="000000"/>
                </a:solidFill>
                <a:latin typeface="Times New Roman" pitchFamily="-111" charset="0"/>
              </a:rPr>
              <a:t>nd</a:t>
            </a:r>
            <a:r>
              <a:rPr lang="en-US" sz="1200">
                <a:solidFill>
                  <a:srgbClr val="000000"/>
                </a:solidFill>
                <a:latin typeface="Times New Roman" pitchFamily="-111" charset="0"/>
              </a:rPr>
              <a:t> ed.)  Larchmont, NY: Eye on Education, Inc.</a:t>
            </a:r>
            <a:endParaRPr lang="en-US" sz="1200" i="1">
              <a:solidFill>
                <a:srgbClr val="000000"/>
              </a:solidFill>
              <a:latin typeface="Times New Roman" pitchFamily="-111" charset="0"/>
            </a:endParaRPr>
          </a:p>
        </p:txBody>
      </p:sp>
    </p:spTree>
    <p:extLst>
      <p:ext uri="{BB962C8B-B14F-4D97-AF65-F5344CB8AC3E}">
        <p14:creationId xmlns:p14="http://schemas.microsoft.com/office/powerpoint/2010/main" val="337117389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sz="4000" dirty="0" smtClean="0">
                <a:hlinkClick r:id="rId2"/>
              </a:rPr>
              <a:t>http://boonecentraldata.wikispaces.com/</a:t>
            </a:r>
            <a:endParaRPr lang="en-US" sz="4000" dirty="0" smtClean="0"/>
          </a:p>
          <a:p>
            <a:endParaRPr lang="en-US" sz="4000" dirty="0"/>
          </a:p>
          <a:p>
            <a:r>
              <a:rPr lang="en-US" sz="4000" dirty="0" smtClean="0"/>
              <a:t>See Agenda</a:t>
            </a:r>
            <a:endParaRPr lang="en-US" sz="4000" dirty="0"/>
          </a:p>
        </p:txBody>
      </p:sp>
    </p:spTree>
    <p:extLst>
      <p:ext uri="{BB962C8B-B14F-4D97-AF65-F5344CB8AC3E}">
        <p14:creationId xmlns:p14="http://schemas.microsoft.com/office/powerpoint/2010/main" val="309416560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9074" name="Object 2"/>
          <p:cNvGraphicFramePr>
            <a:graphicFrameLocks noChangeAspect="1"/>
          </p:cNvGraphicFramePr>
          <p:nvPr/>
        </p:nvGraphicFramePr>
        <p:xfrm>
          <a:off x="0" y="41131"/>
          <a:ext cx="9144000" cy="6816869"/>
        </p:xfrm>
        <a:graphic>
          <a:graphicData uri="http://schemas.openxmlformats.org/presentationml/2006/ole">
            <mc:AlternateContent xmlns:mc="http://schemas.openxmlformats.org/markup-compatibility/2006">
              <mc:Choice xmlns:v="urn:schemas-microsoft-com:vml" Requires="v">
                <p:oleObj spid="_x0000_s25611" name="Document" r:id="rId4" imgW="6769100" imgH="2794000" progId="Word.Document.12">
                  <p:link updateAutomatic="1"/>
                </p:oleObj>
              </mc:Choice>
              <mc:Fallback>
                <p:oleObj name="Document" r:id="rId4" imgW="6769100" imgH="2794000" progId="Word.Document.12">
                  <p:link updateAutomatic="1"/>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1131"/>
                        <a:ext cx="9144000" cy="6816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59075" name="Explosion 1 2"/>
          <p:cNvSpPr>
            <a:spLocks noChangeArrowheads="1"/>
          </p:cNvSpPr>
          <p:nvPr/>
        </p:nvSpPr>
        <p:spPr bwMode="auto">
          <a:xfrm>
            <a:off x="5696323" y="1232838"/>
            <a:ext cx="375398" cy="470838"/>
          </a:xfrm>
          <a:prstGeom prst="irregularSeal1">
            <a:avLst/>
          </a:prstGeom>
          <a:blipFill dpi="0" rotWithShape="0">
            <a:blip r:embed="rId6"/>
            <a:srcRect/>
            <a:tile tx="0" ty="0" sx="100000" sy="100000" flip="none" algn="tl"/>
          </a:blipFill>
          <a:ln w="25400">
            <a:noFill/>
            <a:round/>
            <a:headEnd/>
            <a:tailEnd/>
          </a:ln>
        </p:spPr>
        <p:txBody>
          <a:bodyPr lIns="64291" tIns="32146" rIns="64291" bIns="32146">
            <a:prstTxWarp prst="textNoShape">
              <a:avLst/>
            </a:prstTxWarp>
          </a:bodyPr>
          <a:lstStyle/>
          <a:p>
            <a:endParaRPr lang="en-US"/>
          </a:p>
        </p:txBody>
      </p:sp>
    </p:spTree>
    <p:extLst>
      <p:ext uri="{BB962C8B-B14F-4D97-AF65-F5344CB8AC3E}">
        <p14:creationId xmlns:p14="http://schemas.microsoft.com/office/powerpoint/2010/main" val="351172355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lstStyle/>
          <a:p>
            <a:r>
              <a:rPr lang="en-US" b="1" dirty="0" smtClean="0"/>
              <a:t>To build a common practice for analyzing data through organization, management, and time.</a:t>
            </a:r>
          </a:p>
        </p:txBody>
      </p:sp>
      <p:pic>
        <p:nvPicPr>
          <p:cNvPr id="5" name="Picture 4"/>
          <p:cNvPicPr>
            <a:picLocks noChangeAspect="1"/>
          </p:cNvPicPr>
          <p:nvPr/>
        </p:nvPicPr>
        <p:blipFill>
          <a:blip r:embed="rId2"/>
          <a:stretch>
            <a:fillRect/>
          </a:stretch>
        </p:blipFill>
        <p:spPr>
          <a:xfrm>
            <a:off x="2047875" y="3159125"/>
            <a:ext cx="4667249" cy="2967038"/>
          </a:xfrm>
          <a:prstGeom prst="rect">
            <a:avLst/>
          </a:prstGeom>
        </p:spPr>
      </p:pic>
    </p:spTree>
    <p:extLst>
      <p:ext uri="{BB962C8B-B14F-4D97-AF65-F5344CB8AC3E}">
        <p14:creationId xmlns:p14="http://schemas.microsoft.com/office/powerpoint/2010/main" val="75817927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8504" y="452694"/>
            <a:ext cx="7469314" cy="5470053"/>
          </a:xfrm>
          <a:prstGeom prst="rect">
            <a:avLst/>
          </a:prstGeom>
        </p:spPr>
      </p:pic>
    </p:spTree>
    <p:extLst>
      <p:ext uri="{BB962C8B-B14F-4D97-AF65-F5344CB8AC3E}">
        <p14:creationId xmlns:p14="http://schemas.microsoft.com/office/powerpoint/2010/main" val="292312515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Driven Dialogue</a:t>
            </a:r>
            <a:endParaRPr lang="en-US" dirty="0"/>
          </a:p>
        </p:txBody>
      </p:sp>
      <p:sp>
        <p:nvSpPr>
          <p:cNvPr id="3" name="Content Placeholder 2"/>
          <p:cNvSpPr>
            <a:spLocks noGrp="1"/>
          </p:cNvSpPr>
          <p:nvPr>
            <p:ph idx="1"/>
          </p:nvPr>
        </p:nvSpPr>
        <p:spPr/>
        <p:txBody>
          <a:bodyPr/>
          <a:lstStyle/>
          <a:p>
            <a:r>
              <a:rPr lang="en-US" dirty="0" smtClean="0"/>
              <a:t>Phase I: Predictions</a:t>
            </a:r>
          </a:p>
          <a:p>
            <a:r>
              <a:rPr lang="en-US" dirty="0" smtClean="0"/>
              <a:t>Phase II: Observations</a:t>
            </a:r>
          </a:p>
          <a:p>
            <a:r>
              <a:rPr lang="en-US" dirty="0" smtClean="0"/>
              <a:t>Phase III: Inferences</a:t>
            </a:r>
            <a:endParaRPr lang="en-US" dirty="0"/>
          </a:p>
        </p:txBody>
      </p:sp>
      <p:pic>
        <p:nvPicPr>
          <p:cNvPr id="4" name="Picture 3"/>
          <p:cNvPicPr>
            <a:picLocks noChangeAspect="1"/>
          </p:cNvPicPr>
          <p:nvPr/>
        </p:nvPicPr>
        <p:blipFill>
          <a:blip r:embed="rId2"/>
          <a:stretch>
            <a:fillRect/>
          </a:stretch>
        </p:blipFill>
        <p:spPr>
          <a:xfrm>
            <a:off x="1920875" y="3775074"/>
            <a:ext cx="4159249" cy="2225675"/>
          </a:xfrm>
          <a:prstGeom prst="rect">
            <a:avLst/>
          </a:prstGeom>
        </p:spPr>
      </p:pic>
    </p:spTree>
    <p:extLst>
      <p:ext uri="{BB962C8B-B14F-4D97-AF65-F5344CB8AC3E}">
        <p14:creationId xmlns:p14="http://schemas.microsoft.com/office/powerpoint/2010/main" val="416033027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Utilize the Protocol </a:t>
            </a:r>
            <a:endParaRPr lang="en-US" dirty="0"/>
          </a:p>
        </p:txBody>
      </p:sp>
      <p:sp>
        <p:nvSpPr>
          <p:cNvPr id="3" name="Content Placeholder 2"/>
          <p:cNvSpPr>
            <a:spLocks noGrp="1"/>
          </p:cNvSpPr>
          <p:nvPr>
            <p:ph idx="1"/>
          </p:nvPr>
        </p:nvSpPr>
        <p:spPr/>
        <p:txBody>
          <a:bodyPr/>
          <a:lstStyle/>
          <a:p>
            <a:r>
              <a:rPr lang="en-US" dirty="0" smtClean="0"/>
              <a:t>State of the Schools Report 2010-11</a:t>
            </a:r>
            <a:endParaRPr lang="en-US" dirty="0"/>
          </a:p>
        </p:txBody>
      </p:sp>
    </p:spTree>
    <p:extLst>
      <p:ext uri="{BB962C8B-B14F-4D97-AF65-F5344CB8AC3E}">
        <p14:creationId xmlns:p14="http://schemas.microsoft.com/office/powerpoint/2010/main" val="1740192732"/>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NWEA</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Logins and Teacher Reports – view by goal descriptors</a:t>
            </a:r>
          </a:p>
          <a:p>
            <a:r>
              <a:rPr lang="en-US" dirty="0" smtClean="0"/>
              <a:t>Class Rosters - choose:</a:t>
            </a:r>
          </a:p>
          <a:p>
            <a:pPr lvl="1"/>
            <a:r>
              <a:rPr lang="en-US" dirty="0" smtClean="0"/>
              <a:t>Spring 2011</a:t>
            </a:r>
          </a:p>
          <a:p>
            <a:pPr lvl="1"/>
            <a:r>
              <a:rPr lang="en-US" dirty="0" smtClean="0"/>
              <a:t>Spring to Spring</a:t>
            </a:r>
          </a:p>
          <a:p>
            <a:pPr lvl="1"/>
            <a:r>
              <a:rPr lang="en-US" dirty="0" smtClean="0"/>
              <a:t>Both text and graph</a:t>
            </a:r>
          </a:p>
          <a:p>
            <a:r>
              <a:rPr lang="en-US" dirty="0" smtClean="0"/>
              <a:t>Class by RIT</a:t>
            </a:r>
          </a:p>
          <a:p>
            <a:pPr lvl="1"/>
            <a:r>
              <a:rPr lang="en-US" dirty="0" smtClean="0"/>
              <a:t>Click on subject for a breakdown of skills</a:t>
            </a:r>
          </a:p>
          <a:p>
            <a:r>
              <a:rPr lang="en-US" dirty="0" smtClean="0"/>
              <a:t>Dynamic Reports</a:t>
            </a:r>
            <a:r>
              <a:rPr lang="en-US" dirty="0"/>
              <a:t> </a:t>
            </a:r>
            <a:r>
              <a:rPr lang="en-US" dirty="0" smtClean="0"/>
              <a:t>– provides levels and growth between two testing times</a:t>
            </a:r>
          </a:p>
        </p:txBody>
      </p:sp>
    </p:spTree>
    <p:extLst>
      <p:ext uri="{BB962C8B-B14F-4D97-AF65-F5344CB8AC3E}">
        <p14:creationId xmlns:p14="http://schemas.microsoft.com/office/powerpoint/2010/main" val="3286998938"/>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Plans</a:t>
            </a:r>
            <a:endParaRPr lang="en-US" dirty="0"/>
          </a:p>
        </p:txBody>
      </p:sp>
      <p:sp>
        <p:nvSpPr>
          <p:cNvPr id="3" name="Content Placeholder 2"/>
          <p:cNvSpPr>
            <a:spLocks noGrp="1"/>
          </p:cNvSpPr>
          <p:nvPr>
            <p:ph idx="1"/>
          </p:nvPr>
        </p:nvSpPr>
        <p:spPr/>
        <p:txBody>
          <a:bodyPr/>
          <a:lstStyle/>
          <a:p>
            <a:r>
              <a:rPr lang="en-US" dirty="0" smtClean="0"/>
              <a:t>Decide what to do based on the data.</a:t>
            </a:r>
          </a:p>
          <a:p>
            <a:r>
              <a:rPr lang="en-US" dirty="0" smtClean="0"/>
              <a:t>What are we going </a:t>
            </a:r>
            <a:r>
              <a:rPr lang="en-US" smtClean="0"/>
              <a:t>to change?</a:t>
            </a:r>
            <a:endParaRPr lang="en-US" dirty="0" smtClean="0"/>
          </a:p>
          <a:p>
            <a:pPr marL="0" indent="0">
              <a:buNone/>
            </a:pPr>
            <a:endParaRPr lang="en-US" dirty="0"/>
          </a:p>
        </p:txBody>
      </p:sp>
      <p:pic>
        <p:nvPicPr>
          <p:cNvPr id="5" name="Picture 4"/>
          <p:cNvPicPr>
            <a:picLocks noChangeAspect="1"/>
          </p:cNvPicPr>
          <p:nvPr/>
        </p:nvPicPr>
        <p:blipFill>
          <a:blip r:embed="rId2"/>
          <a:stretch>
            <a:fillRect/>
          </a:stretch>
        </p:blipFill>
        <p:spPr>
          <a:xfrm>
            <a:off x="2413000" y="3048000"/>
            <a:ext cx="3619499" cy="2825750"/>
          </a:xfrm>
          <a:prstGeom prst="rect">
            <a:avLst/>
          </a:prstGeom>
        </p:spPr>
      </p:pic>
    </p:spTree>
    <p:extLst>
      <p:ext uri="{BB962C8B-B14F-4D97-AF65-F5344CB8AC3E}">
        <p14:creationId xmlns:p14="http://schemas.microsoft.com/office/powerpoint/2010/main" val="2837976001"/>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a:t>
            </a:r>
            <a:endParaRPr lang="en-US" dirty="0"/>
          </a:p>
        </p:txBody>
      </p:sp>
      <p:sp>
        <p:nvSpPr>
          <p:cNvPr id="3" name="Content Placeholder 2"/>
          <p:cNvSpPr>
            <a:spLocks noGrp="1"/>
          </p:cNvSpPr>
          <p:nvPr>
            <p:ph idx="1"/>
          </p:nvPr>
        </p:nvSpPr>
        <p:spPr/>
        <p:txBody>
          <a:bodyPr/>
          <a:lstStyle/>
          <a:p>
            <a:r>
              <a:rPr lang="en-US" dirty="0" smtClean="0"/>
              <a:t>Next Steps</a:t>
            </a:r>
            <a:endParaRPr lang="en-US" dirty="0"/>
          </a:p>
        </p:txBody>
      </p:sp>
    </p:spTree>
    <p:extLst>
      <p:ext uri="{BB962C8B-B14F-4D97-AF65-F5344CB8AC3E}">
        <p14:creationId xmlns:p14="http://schemas.microsoft.com/office/powerpoint/2010/main" val="40184172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at Data</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61348960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endParaRPr lang="en-US"/>
          </a:p>
        </p:txBody>
      </p:sp>
      <p:sp>
        <p:nvSpPr>
          <p:cNvPr id="2051" name="Rectangle 3"/>
          <p:cNvSpPr>
            <a:spLocks noGrp="1" noChangeArrowheads="1"/>
          </p:cNvSpPr>
          <p:nvPr>
            <p:ph type="subTitle" idx="1"/>
          </p:nvPr>
        </p:nvSpPr>
        <p:spPr/>
        <p:txBody>
          <a:bodyPr/>
          <a:lstStyle/>
          <a:p>
            <a:pPr eaLnBrk="1" hangingPunct="1"/>
            <a:endParaRPr lang="en-US"/>
          </a:p>
        </p:txBody>
      </p:sp>
      <p:pic>
        <p:nvPicPr>
          <p:cNvPr id="2052" name="Picture 4" descr="ATT00001"/>
          <p:cNvPicPr>
            <a:picLocks noChangeAspect="1" noChangeArrowheads="1"/>
          </p:cNvPicPr>
          <p:nvPr/>
        </p:nvPicPr>
        <p:blipFill>
          <a:blip r:embed="rId2"/>
          <a:srcRect/>
          <a:stretch>
            <a:fillRect/>
          </a:stretch>
        </p:blipFill>
        <p:spPr bwMode="auto">
          <a:xfrm>
            <a:off x="2195514" y="1852613"/>
            <a:ext cx="4752975" cy="3152775"/>
          </a:xfrm>
          <a:prstGeom prst="rect">
            <a:avLst/>
          </a:prstGeom>
          <a:noFill/>
          <a:ln w="9525">
            <a:noFill/>
            <a:miter lim="800000"/>
            <a:headEnd/>
            <a:tailEnd/>
          </a:ln>
        </p:spPr>
      </p:pic>
    </p:spTree>
    <p:extLst>
      <p:ext uri="{BB962C8B-B14F-4D97-AF65-F5344CB8AC3E}">
        <p14:creationId xmlns:p14="http://schemas.microsoft.com/office/powerpoint/2010/main" val="340927015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endParaRPr lang="en-US"/>
          </a:p>
        </p:txBody>
      </p:sp>
      <p:sp>
        <p:nvSpPr>
          <p:cNvPr id="3075" name="Rectangle 3"/>
          <p:cNvSpPr>
            <a:spLocks noGrp="1" noChangeArrowheads="1"/>
          </p:cNvSpPr>
          <p:nvPr>
            <p:ph type="body" idx="1"/>
          </p:nvPr>
        </p:nvSpPr>
        <p:spPr/>
        <p:txBody>
          <a:bodyPr/>
          <a:lstStyle/>
          <a:p>
            <a:pPr eaLnBrk="1" hangingPunct="1"/>
            <a:endParaRPr lang="en-US"/>
          </a:p>
        </p:txBody>
      </p:sp>
      <p:pic>
        <p:nvPicPr>
          <p:cNvPr id="3076" name="Picture 4" descr="ATT00002"/>
          <p:cNvPicPr>
            <a:picLocks noChangeAspect="1" noChangeArrowheads="1"/>
          </p:cNvPicPr>
          <p:nvPr/>
        </p:nvPicPr>
        <p:blipFill>
          <a:blip r:embed="rId2"/>
          <a:srcRect/>
          <a:stretch>
            <a:fillRect/>
          </a:stretch>
        </p:blipFill>
        <p:spPr bwMode="auto">
          <a:xfrm>
            <a:off x="2190751" y="1928813"/>
            <a:ext cx="4762500" cy="3000375"/>
          </a:xfrm>
          <a:prstGeom prst="rect">
            <a:avLst/>
          </a:prstGeom>
          <a:noFill/>
          <a:ln w="9525">
            <a:noFill/>
            <a:miter lim="800000"/>
            <a:headEnd/>
            <a:tailEnd/>
          </a:ln>
        </p:spPr>
      </p:pic>
    </p:spTree>
    <p:extLst>
      <p:ext uri="{BB962C8B-B14F-4D97-AF65-F5344CB8AC3E}">
        <p14:creationId xmlns:p14="http://schemas.microsoft.com/office/powerpoint/2010/main" val="99013190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355</TotalTime>
  <Words>2946</Words>
  <Application>Microsoft Macintosh PowerPoint</Application>
  <PresentationFormat>On-screen Show (4:3)</PresentationFormat>
  <Paragraphs>319</Paragraphs>
  <Slides>67</Slides>
  <Notes>22</Notes>
  <HiddenSlides>0</HiddenSlides>
  <MMClips>0</MMClips>
  <ScaleCrop>false</ScaleCrop>
  <HeadingPairs>
    <vt:vector size="8" baseType="variant">
      <vt:variant>
        <vt:lpstr>Theme</vt:lpstr>
      </vt:variant>
      <vt:variant>
        <vt:i4>1</vt:i4>
      </vt:variant>
      <vt:variant>
        <vt:lpstr>Links</vt:lpstr>
      </vt:variant>
      <vt:variant>
        <vt:i4>2</vt:i4>
      </vt:variant>
      <vt:variant>
        <vt:lpstr>Embedded OLE Servers</vt:lpstr>
      </vt:variant>
      <vt:variant>
        <vt:i4>1</vt:i4>
      </vt:variant>
      <vt:variant>
        <vt:lpstr>Slide Titles</vt:lpstr>
      </vt:variant>
      <vt:variant>
        <vt:i4>67</vt:i4>
      </vt:variant>
    </vt:vector>
  </HeadingPairs>
  <TitlesOfParts>
    <vt:vector size="71" baseType="lpstr">
      <vt:lpstr>Office Theme</vt:lpstr>
      <vt:lpstr>Macintosh HD:Users:Lenny:Desktop:Lenny:Lenny 2.13.09:data retreat:Graph types:graph types word 2003.doc!OLE_LINK1</vt:lpstr>
      <vt:lpstr>Macintosh HD:Users:Lenny:Desktop:Lenny:Lenny 2.13.09:data retreat:state wide SIP:McInteer_ACT_data.docx!OLE_LINK1</vt:lpstr>
      <vt:lpstr>Worksheet</vt:lpstr>
      <vt:lpstr>Boone Central Data Training</vt:lpstr>
      <vt:lpstr>My Background</vt:lpstr>
      <vt:lpstr>PowerPoint Presentation</vt:lpstr>
      <vt:lpstr>Goals</vt:lpstr>
      <vt:lpstr>PowerPoint Presentation</vt:lpstr>
      <vt:lpstr>Wiki</vt:lpstr>
      <vt:lpstr>Looking at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Goal</vt:lpstr>
      <vt:lpstr>Why is data important?</vt:lpstr>
      <vt:lpstr>“Without data, you’re just another person with an opinion.”</vt:lpstr>
      <vt:lpstr>Always keep the kid in the chair</vt:lpstr>
      <vt:lpstr>PowerPoint Presentation</vt:lpstr>
      <vt:lpstr>PowerPoint Presentation</vt:lpstr>
      <vt:lpstr>What is required to focus our efforts?</vt:lpstr>
      <vt:lpstr>The Big Arrow</vt:lpstr>
      <vt:lpstr>Random Acts of Improvement</vt:lpstr>
      <vt:lpstr>Aligned Acts of Improvement</vt:lpstr>
      <vt:lpstr>Teachers were asked “To what attribute do you attribute the lack of achievement of your students?” </vt:lpstr>
      <vt:lpstr>The Real Question</vt:lpstr>
      <vt:lpstr>Problem or Condition</vt:lpstr>
      <vt:lpstr>For Example…</vt:lpstr>
      <vt:lpstr>What are some other “conditions”?</vt:lpstr>
      <vt:lpstr>What are some other “problems”?</vt:lpstr>
      <vt:lpstr>Some Ground Rules</vt:lpstr>
      <vt:lpstr>continuous improvement</vt:lpstr>
      <vt:lpstr>use data to:</vt:lpstr>
      <vt:lpstr>PowerPoint Presentation</vt:lpstr>
      <vt:lpstr>PowerPoint Presentation</vt:lpstr>
      <vt:lpstr>PowerPoint Presentation</vt:lpstr>
      <vt:lpstr>Why is data important? </vt:lpstr>
      <vt:lpstr>Goal</vt:lpstr>
      <vt:lpstr>Measures</vt:lpstr>
      <vt:lpstr>Norm Referenced</vt:lpstr>
      <vt:lpstr>NRT</vt:lpstr>
      <vt:lpstr>national stanines</vt:lpstr>
      <vt:lpstr>scale score </vt:lpstr>
      <vt:lpstr>national percentile np </vt:lpstr>
      <vt:lpstr>normal curve equivalent  nce</vt:lpstr>
      <vt:lpstr>PowerPoint Presentation</vt:lpstr>
      <vt:lpstr>limitations</vt:lpstr>
      <vt:lpstr>Criterion Referenced</vt:lpstr>
      <vt:lpstr>Student Performance Data</vt:lpstr>
      <vt:lpstr>PowerPoint Presentation</vt:lpstr>
      <vt:lpstr>view</vt:lpstr>
      <vt:lpstr>Program Data</vt:lpstr>
      <vt:lpstr>Cohort Data</vt:lpstr>
      <vt:lpstr>PowerPoint Presentation</vt:lpstr>
      <vt:lpstr>Demographic Data</vt:lpstr>
      <vt:lpstr>Perceptual Data</vt:lpstr>
      <vt:lpstr>Example</vt:lpstr>
      <vt:lpstr>PowerPoint Presentation</vt:lpstr>
      <vt:lpstr>PowerPoint Presentation</vt:lpstr>
      <vt:lpstr>Goal</vt:lpstr>
      <vt:lpstr>PowerPoint Presentation</vt:lpstr>
      <vt:lpstr>Data Driven Dialogue</vt:lpstr>
      <vt:lpstr>Utilize the Protocol </vt:lpstr>
      <vt:lpstr>NWEA</vt:lpstr>
      <vt:lpstr>Action Plans</vt:lpstr>
      <vt:lpstr>Closing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Boone Central Data Training</dc:title>
  <dc:creator>Toby Boss</dc:creator>
  <cp:lastModifiedBy>Toby Boss</cp:lastModifiedBy>
  <cp:revision>28</cp:revision>
  <dcterms:created xsi:type="dcterms:W3CDTF">2011-11-17T17:10:01Z</dcterms:created>
  <dcterms:modified xsi:type="dcterms:W3CDTF">2011-11-23T18:14:19Z</dcterms:modified>
</cp:coreProperties>
</file>